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362" r:id="rId2"/>
    <p:sldId id="364" r:id="rId3"/>
    <p:sldId id="388" r:id="rId4"/>
    <p:sldId id="361" r:id="rId5"/>
    <p:sldId id="366" r:id="rId6"/>
    <p:sldId id="367" r:id="rId7"/>
    <p:sldId id="389" r:id="rId8"/>
    <p:sldId id="369" r:id="rId9"/>
    <p:sldId id="370" r:id="rId10"/>
    <p:sldId id="392" r:id="rId11"/>
    <p:sldId id="378" r:id="rId12"/>
    <p:sldId id="372" r:id="rId13"/>
    <p:sldId id="374" r:id="rId14"/>
    <p:sldId id="376" r:id="rId15"/>
    <p:sldId id="387" r:id="rId16"/>
    <p:sldId id="381" r:id="rId17"/>
    <p:sldId id="382" r:id="rId18"/>
    <p:sldId id="383" r:id="rId19"/>
    <p:sldId id="377" r:id="rId20"/>
    <p:sldId id="385" r:id="rId21"/>
    <p:sldId id="393" r:id="rId22"/>
    <p:sldId id="394" r:id="rId23"/>
    <p:sldId id="396" r:id="rId24"/>
    <p:sldId id="397" r:id="rId25"/>
    <p:sldId id="410" r:id="rId26"/>
    <p:sldId id="411" r:id="rId27"/>
    <p:sldId id="413" r:id="rId28"/>
    <p:sldId id="412" r:id="rId29"/>
    <p:sldId id="414" r:id="rId30"/>
    <p:sldId id="399" r:id="rId31"/>
    <p:sldId id="395" r:id="rId32"/>
    <p:sldId id="401" r:id="rId33"/>
    <p:sldId id="379" r:id="rId34"/>
    <p:sldId id="402" r:id="rId35"/>
    <p:sldId id="409" r:id="rId36"/>
    <p:sldId id="417" r:id="rId37"/>
    <p:sldId id="386" r:id="rId38"/>
    <p:sldId id="404" r:id="rId39"/>
    <p:sldId id="405" r:id="rId40"/>
    <p:sldId id="418" r:id="rId41"/>
  </p:sldIdLst>
  <p:sldSz cx="12192000" cy="6858000"/>
  <p:notesSz cx="6858000" cy="9144000"/>
  <p:embeddedFontLst>
    <p:embeddedFont>
      <p:font typeface="맑은 고딕" panose="020B0503020000020004" pitchFamily="50" charset="-127"/>
      <p:regular r:id="rId43"/>
      <p:bold r:id="rId44"/>
    </p:embeddedFont>
    <p:embeddedFont>
      <p:font typeface="Cambria Math" panose="02040503050406030204" pitchFamily="18" charset="0"/>
      <p:regular r:id="rId45"/>
    </p:embeddedFont>
    <p:embeddedFont>
      <p:font typeface="아리따-돋움(TTF)-SemiBold" panose="02020603020101020101" pitchFamily="18" charset="-127"/>
      <p:regular r:id="rId46"/>
    </p:embeddedFont>
    <p:embeddedFont>
      <p:font typeface="아리따-돋움(TTF)-Bold" panose="02020603020101020101" pitchFamily="18" charset="-127"/>
      <p:regular r:id="rId47"/>
    </p:embeddedFont>
    <p:embeddedFont>
      <p:font typeface="아리따-돋움(TTF)-Medium" panose="02020603020101020101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EA8"/>
    <a:srgbClr val="F7CDD2"/>
    <a:srgbClr val="ED8793"/>
    <a:srgbClr val="1111FF"/>
    <a:srgbClr val="7030A0"/>
    <a:srgbClr val="C5E4E5"/>
    <a:srgbClr val="003296"/>
    <a:srgbClr val="364F82"/>
    <a:srgbClr val="E75B6C"/>
    <a:srgbClr val="F7F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92C7C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D4F-4BE5-BC72-FD401952663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근처 야외 등산로나 공원</c:v>
                </c:pt>
                <c:pt idx="1">
                  <c:v>기타</c:v>
                </c:pt>
                <c:pt idx="2">
                  <c:v>집안</c:v>
                </c:pt>
                <c:pt idx="3">
                  <c:v>복지관체육시설</c:v>
                </c:pt>
                <c:pt idx="4">
                  <c:v>공공체육시설</c:v>
                </c:pt>
                <c:pt idx="5">
                  <c:v>상업스포츠센터</c:v>
                </c:pt>
                <c:pt idx="6">
                  <c:v>장애인시설</c:v>
                </c:pt>
                <c:pt idx="7">
                  <c:v>학교운동장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39.9</c:v>
                </c:pt>
                <c:pt idx="1">
                  <c:v>19.5</c:v>
                </c:pt>
                <c:pt idx="2">
                  <c:v>10.7</c:v>
                </c:pt>
                <c:pt idx="3">
                  <c:v>9.4</c:v>
                </c:pt>
                <c:pt idx="4">
                  <c:v>9.4</c:v>
                </c:pt>
                <c:pt idx="5">
                  <c:v>5.8</c:v>
                </c:pt>
                <c:pt idx="6">
                  <c:v>4.9000000000000004</c:v>
                </c:pt>
                <c:pt idx="7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0D-46C2-BE54-337AD919CB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근처 야외 등산로나 공원</c:v>
                </c:pt>
                <c:pt idx="1">
                  <c:v>기타</c:v>
                </c:pt>
                <c:pt idx="2">
                  <c:v>집안</c:v>
                </c:pt>
                <c:pt idx="3">
                  <c:v>복지관체육시설</c:v>
                </c:pt>
                <c:pt idx="4">
                  <c:v>공공체육시설</c:v>
                </c:pt>
                <c:pt idx="5">
                  <c:v>상업스포츠센터</c:v>
                </c:pt>
                <c:pt idx="6">
                  <c:v>장애인시설</c:v>
                </c:pt>
                <c:pt idx="7">
                  <c:v>학교운동장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3-EA0D-46C2-BE54-337AD919CB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근처 야외 등산로나 공원</c:v>
                </c:pt>
                <c:pt idx="1">
                  <c:v>기타</c:v>
                </c:pt>
                <c:pt idx="2">
                  <c:v>집안</c:v>
                </c:pt>
                <c:pt idx="3">
                  <c:v>복지관체육시설</c:v>
                </c:pt>
                <c:pt idx="4">
                  <c:v>공공체육시설</c:v>
                </c:pt>
                <c:pt idx="5">
                  <c:v>상업스포츠센터</c:v>
                </c:pt>
                <c:pt idx="6">
                  <c:v>장애인시설</c:v>
                </c:pt>
                <c:pt idx="7">
                  <c:v>학교운동장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4-EA0D-46C2-BE54-337AD919C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2"/>
        <c:overlap val="100"/>
        <c:axId val="1758531183"/>
        <c:axId val="1758540751"/>
      </c:barChart>
      <c:catAx>
        <c:axId val="175853118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spc="-150" baseline="0">
                <a:solidFill>
                  <a:schemeClr val="tx1"/>
                </a:solidFill>
                <a:latin typeface="+mn-lt"/>
                <a:ea typeface="아리따-돋움(TTF)-SemiBold" panose="02020603020101020101" pitchFamily="18" charset="-127"/>
                <a:cs typeface="+mn-cs"/>
              </a:defRPr>
            </a:pPr>
            <a:endParaRPr lang="ko-KR"/>
          </a:p>
        </c:txPr>
        <c:crossAx val="1758540751"/>
        <c:crosses val="autoZero"/>
        <c:auto val="1"/>
        <c:lblAlgn val="ctr"/>
        <c:lblOffset val="100"/>
        <c:noMultiLvlLbl val="0"/>
      </c:catAx>
      <c:valAx>
        <c:axId val="175854075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58531183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3ADB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B44-47D2-AD01-9C677A3480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근처 야외 등산로나 공원</c:v>
                </c:pt>
                <c:pt idx="1">
                  <c:v>집안</c:v>
                </c:pt>
                <c:pt idx="2">
                  <c:v>복지관체육시설</c:v>
                </c:pt>
                <c:pt idx="3">
                  <c:v>학교운동장</c:v>
                </c:pt>
                <c:pt idx="4">
                  <c:v>상업스포츠센터</c:v>
                </c:pt>
                <c:pt idx="5">
                  <c:v>기타</c:v>
                </c:pt>
                <c:pt idx="6">
                  <c:v>장애인시설</c:v>
                </c:pt>
                <c:pt idx="7">
                  <c:v>공공체육시설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48.5</c:v>
                </c:pt>
                <c:pt idx="1">
                  <c:v>11.5</c:v>
                </c:pt>
                <c:pt idx="2">
                  <c:v>9.6</c:v>
                </c:pt>
                <c:pt idx="3">
                  <c:v>8.9</c:v>
                </c:pt>
                <c:pt idx="4">
                  <c:v>8.3000000000000007</c:v>
                </c:pt>
                <c:pt idx="5">
                  <c:v>5.5</c:v>
                </c:pt>
                <c:pt idx="6">
                  <c:v>5.0999999999999996</c:v>
                </c:pt>
                <c:pt idx="7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4D-47F9-A51F-45F3E9E54D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근처 야외 등산로나 공원</c:v>
                </c:pt>
                <c:pt idx="1">
                  <c:v>집안</c:v>
                </c:pt>
                <c:pt idx="2">
                  <c:v>복지관체육시설</c:v>
                </c:pt>
                <c:pt idx="3">
                  <c:v>학교운동장</c:v>
                </c:pt>
                <c:pt idx="4">
                  <c:v>상업스포츠센터</c:v>
                </c:pt>
                <c:pt idx="5">
                  <c:v>기타</c:v>
                </c:pt>
                <c:pt idx="6">
                  <c:v>장애인시설</c:v>
                </c:pt>
                <c:pt idx="7">
                  <c:v>공공체육시설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1-884D-47F9-A51F-45F3E9E54D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근처 야외 등산로나 공원</c:v>
                </c:pt>
                <c:pt idx="1">
                  <c:v>집안</c:v>
                </c:pt>
                <c:pt idx="2">
                  <c:v>복지관체육시설</c:v>
                </c:pt>
                <c:pt idx="3">
                  <c:v>학교운동장</c:v>
                </c:pt>
                <c:pt idx="4">
                  <c:v>상업스포츠센터</c:v>
                </c:pt>
                <c:pt idx="5">
                  <c:v>기타</c:v>
                </c:pt>
                <c:pt idx="6">
                  <c:v>장애인시설</c:v>
                </c:pt>
                <c:pt idx="7">
                  <c:v>공공체육시설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2-884D-47F9-A51F-45F3E9E54D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2"/>
        <c:overlap val="100"/>
        <c:axId val="1758531183"/>
        <c:axId val="1758540751"/>
      </c:barChart>
      <c:catAx>
        <c:axId val="175853118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spc="-150" baseline="0">
                <a:solidFill>
                  <a:schemeClr val="tx1"/>
                </a:solidFill>
                <a:latin typeface="+mn-lt"/>
                <a:ea typeface="아리따-돋움(TTF)-SemiBold" panose="02020603020101020101" pitchFamily="18" charset="-127"/>
                <a:cs typeface="+mn-cs"/>
              </a:defRPr>
            </a:pPr>
            <a:endParaRPr lang="ko-KR"/>
          </a:p>
        </c:txPr>
        <c:crossAx val="1758540751"/>
        <c:crosses val="autoZero"/>
        <c:auto val="1"/>
        <c:lblAlgn val="ctr"/>
        <c:lblOffset val="100"/>
        <c:noMultiLvlLbl val="0"/>
      </c:catAx>
      <c:valAx>
        <c:axId val="175854075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58531183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장애인전용시설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13-4409-8FA0-181B08A9D3E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94238447"/>
        <c:axId val="1194237199"/>
      </c:barChart>
      <c:catAx>
        <c:axId val="119423844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94237199"/>
        <c:crosses val="autoZero"/>
        <c:auto val="1"/>
        <c:lblAlgn val="ctr"/>
        <c:lblOffset val="100"/>
        <c:noMultiLvlLbl val="0"/>
      </c:catAx>
      <c:valAx>
        <c:axId val="1194237199"/>
        <c:scaling>
          <c:orientation val="minMax"/>
          <c:max val="5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1942384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장애인전용시설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CD-40F8-97D1-B12F79A6F93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94238447"/>
        <c:axId val="1194237199"/>
      </c:barChart>
      <c:catAx>
        <c:axId val="119423844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94237199"/>
        <c:crosses val="autoZero"/>
        <c:auto val="1"/>
        <c:lblAlgn val="ctr"/>
        <c:lblOffset val="100"/>
        <c:noMultiLvlLbl val="0"/>
      </c:catAx>
      <c:valAx>
        <c:axId val="1194237199"/>
        <c:scaling>
          <c:orientation val="minMax"/>
          <c:max val="5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1942384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</c:f>
              <c:strCache>
                <c:ptCount val="1"/>
                <c:pt idx="0">
                  <c:v>장애인운동용품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9C-4E0E-856E-DDD3611ECE4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94238447"/>
        <c:axId val="1194237199"/>
      </c:barChart>
      <c:catAx>
        <c:axId val="119423844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94237199"/>
        <c:crosses val="autoZero"/>
        <c:auto val="1"/>
        <c:lblAlgn val="ctr"/>
        <c:lblOffset val="100"/>
        <c:noMultiLvlLbl val="0"/>
      </c:catAx>
      <c:valAx>
        <c:axId val="1194237199"/>
        <c:scaling>
          <c:orientation val="minMax"/>
          <c:max val="10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1942384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</c:f>
              <c:strCache>
                <c:ptCount val="1"/>
                <c:pt idx="0">
                  <c:v>장애인운동용품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CF-4F31-866C-699398723B3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94238447"/>
        <c:axId val="1194237199"/>
      </c:barChart>
      <c:catAx>
        <c:axId val="119423844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94237199"/>
        <c:crosses val="autoZero"/>
        <c:auto val="1"/>
        <c:lblAlgn val="ctr"/>
        <c:lblOffset val="100"/>
        <c:noMultiLvlLbl val="0"/>
      </c:catAx>
      <c:valAx>
        <c:axId val="1194237199"/>
        <c:scaling>
          <c:orientation val="minMax"/>
          <c:max val="10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1942384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</c:f>
              <c:strCache>
                <c:ptCount val="1"/>
                <c:pt idx="0">
                  <c:v>장애인운동용품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3C-42B0-BAB3-868D0FAFC1B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94238447"/>
        <c:axId val="1194237199"/>
      </c:barChart>
      <c:catAx>
        <c:axId val="119423844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94237199"/>
        <c:crosses val="autoZero"/>
        <c:auto val="1"/>
        <c:lblAlgn val="ctr"/>
        <c:lblOffset val="100"/>
        <c:noMultiLvlLbl val="0"/>
      </c:catAx>
      <c:valAx>
        <c:axId val="1194237199"/>
        <c:scaling>
          <c:orientation val="minMax"/>
          <c:max val="10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1942384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FC533-09A5-4B25-91F1-C42F99BB8D1A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D100-4DDC-4BDD-9D86-49C2595CD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88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CD100-4DDC-4BDD-9D86-49C2595CD05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전국등산로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CD100-4DDC-4BDD-9D86-49C2595CD05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674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CD100-4DDC-4BDD-9D86-49C2595CD05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9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10.png"/><Relationship Id="rId7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hart" Target="../charts/chart7.xml"/><Relationship Id="rId5" Type="http://schemas.openxmlformats.org/officeDocument/2006/relationships/image" Target="../media/image12.png"/><Relationship Id="rId10" Type="http://schemas.openxmlformats.org/officeDocument/2006/relationships/chart" Target="../charts/chart6.xml"/><Relationship Id="rId4" Type="http://schemas.openxmlformats.org/officeDocument/2006/relationships/image" Target="../media/image11.png"/><Relationship Id="rId9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096130" y="3445304"/>
            <a:ext cx="6613973" cy="3135449"/>
            <a:chOff x="3096130" y="3445304"/>
            <a:chExt cx="6613973" cy="3135449"/>
          </a:xfrm>
        </p:grpSpPr>
        <p:sp>
          <p:nvSpPr>
            <p:cNvPr id="2" name="구름 1"/>
            <p:cNvSpPr/>
            <p:nvPr/>
          </p:nvSpPr>
          <p:spPr>
            <a:xfrm>
              <a:off x="3096130" y="3622439"/>
              <a:ext cx="3819646" cy="2235542"/>
            </a:xfrm>
            <a:prstGeom prst="cloud">
              <a:avLst/>
            </a:prstGeom>
            <a:solidFill>
              <a:srgbClr val="92C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구름 30"/>
            <p:cNvSpPr/>
            <p:nvPr/>
          </p:nvSpPr>
          <p:spPr>
            <a:xfrm rot="20492905" flipV="1">
              <a:off x="3615436" y="3503699"/>
              <a:ext cx="2530347" cy="2095958"/>
            </a:xfrm>
            <a:prstGeom prst="cloud">
              <a:avLst/>
            </a:prstGeom>
            <a:solidFill>
              <a:srgbClr val="C5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구름 43"/>
            <p:cNvSpPr/>
            <p:nvPr/>
          </p:nvSpPr>
          <p:spPr>
            <a:xfrm rot="20896830">
              <a:off x="6647493" y="3827770"/>
              <a:ext cx="2530347" cy="2013689"/>
            </a:xfrm>
            <a:prstGeom prst="cloud">
              <a:avLst/>
            </a:prstGeom>
            <a:solidFill>
              <a:srgbClr val="92C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구름 41"/>
            <p:cNvSpPr/>
            <p:nvPr/>
          </p:nvSpPr>
          <p:spPr>
            <a:xfrm rot="20492905" flipV="1">
              <a:off x="6377304" y="3445304"/>
              <a:ext cx="2530347" cy="2095958"/>
            </a:xfrm>
            <a:prstGeom prst="cloud">
              <a:avLst/>
            </a:prstGeom>
            <a:solidFill>
              <a:srgbClr val="C5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구름 33"/>
            <p:cNvSpPr/>
            <p:nvPr/>
          </p:nvSpPr>
          <p:spPr>
            <a:xfrm rot="9898080" flipV="1">
              <a:off x="4804439" y="3563213"/>
              <a:ext cx="3149850" cy="2095958"/>
            </a:xfrm>
            <a:prstGeom prst="cloud">
              <a:avLst/>
            </a:prstGeom>
            <a:solidFill>
              <a:srgbClr val="4BA7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구름 31"/>
            <p:cNvSpPr/>
            <p:nvPr/>
          </p:nvSpPr>
          <p:spPr>
            <a:xfrm rot="9692905" flipV="1">
              <a:off x="3243048" y="5883038"/>
              <a:ext cx="469414" cy="388829"/>
            </a:xfrm>
            <a:prstGeom prst="cloud">
              <a:avLst/>
            </a:prstGeom>
            <a:solidFill>
              <a:srgbClr val="C5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구름 32"/>
            <p:cNvSpPr/>
            <p:nvPr/>
          </p:nvSpPr>
          <p:spPr>
            <a:xfrm rot="9692905" flipV="1">
              <a:off x="3837355" y="6404027"/>
              <a:ext cx="189674" cy="157112"/>
            </a:xfrm>
            <a:prstGeom prst="cloud">
              <a:avLst/>
            </a:prstGeom>
            <a:solidFill>
              <a:srgbClr val="C5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구름 34"/>
            <p:cNvSpPr/>
            <p:nvPr/>
          </p:nvSpPr>
          <p:spPr>
            <a:xfrm rot="9692905" flipV="1">
              <a:off x="4435768" y="5925577"/>
              <a:ext cx="110024" cy="91136"/>
            </a:xfrm>
            <a:prstGeom prst="cloud">
              <a:avLst/>
            </a:prstGeom>
            <a:solidFill>
              <a:srgbClr val="C5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구름 36"/>
            <p:cNvSpPr/>
            <p:nvPr/>
          </p:nvSpPr>
          <p:spPr>
            <a:xfrm rot="9692905" flipV="1">
              <a:off x="9001666" y="6423641"/>
              <a:ext cx="189674" cy="157112"/>
            </a:xfrm>
            <a:prstGeom prst="cloud">
              <a:avLst/>
            </a:prstGeom>
            <a:solidFill>
              <a:srgbClr val="C5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구름 37"/>
            <p:cNvSpPr/>
            <p:nvPr/>
          </p:nvSpPr>
          <p:spPr>
            <a:xfrm rot="9692905" flipV="1">
              <a:off x="9600079" y="6135691"/>
              <a:ext cx="110024" cy="91136"/>
            </a:xfrm>
            <a:prstGeom prst="cloud">
              <a:avLst/>
            </a:prstGeom>
            <a:solidFill>
              <a:srgbClr val="C5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구름 39"/>
            <p:cNvSpPr/>
            <p:nvPr/>
          </p:nvSpPr>
          <p:spPr>
            <a:xfrm rot="9692905" flipV="1">
              <a:off x="9039726" y="5605862"/>
              <a:ext cx="189674" cy="157112"/>
            </a:xfrm>
            <a:prstGeom prst="cloud">
              <a:avLst/>
            </a:prstGeom>
            <a:solidFill>
              <a:srgbClr val="C5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6" name="자유형 55"/>
          <p:cNvSpPr/>
          <p:nvPr/>
        </p:nvSpPr>
        <p:spPr>
          <a:xfrm>
            <a:off x="4802785" y="6482901"/>
            <a:ext cx="2559140" cy="375099"/>
          </a:xfrm>
          <a:custGeom>
            <a:avLst/>
            <a:gdLst>
              <a:gd name="connsiteX0" fmla="*/ 1279570 w 2559140"/>
              <a:gd name="connsiteY0" fmla="*/ 0 h 375099"/>
              <a:gd name="connsiteX1" fmla="*/ 2540181 w 2559140"/>
              <a:gd name="connsiteY1" fmla="*/ 317060 h 375099"/>
              <a:gd name="connsiteX2" fmla="*/ 2559140 w 2559140"/>
              <a:gd name="connsiteY2" fmla="*/ 375099 h 375099"/>
              <a:gd name="connsiteX3" fmla="*/ 0 w 2559140"/>
              <a:gd name="connsiteY3" fmla="*/ 375099 h 375099"/>
              <a:gd name="connsiteX4" fmla="*/ 18960 w 2559140"/>
              <a:gd name="connsiteY4" fmla="*/ 317060 h 375099"/>
              <a:gd name="connsiteX5" fmla="*/ 1279570 w 2559140"/>
              <a:gd name="connsiteY5" fmla="*/ 0 h 37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140" h="375099">
                <a:moveTo>
                  <a:pt x="1279570" y="0"/>
                </a:moveTo>
                <a:cubicBezTo>
                  <a:pt x="1901393" y="0"/>
                  <a:pt x="2420196" y="136115"/>
                  <a:pt x="2540181" y="317060"/>
                </a:cubicBezTo>
                <a:lnTo>
                  <a:pt x="2559140" y="375099"/>
                </a:lnTo>
                <a:lnTo>
                  <a:pt x="0" y="375099"/>
                </a:lnTo>
                <a:lnTo>
                  <a:pt x="18960" y="317060"/>
                </a:lnTo>
                <a:cubicBezTo>
                  <a:pt x="138945" y="136115"/>
                  <a:pt x="657748" y="0"/>
                  <a:pt x="127957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자유형 46"/>
          <p:cNvSpPr/>
          <p:nvPr/>
        </p:nvSpPr>
        <p:spPr>
          <a:xfrm>
            <a:off x="-13645" y="-25025"/>
            <a:ext cx="12191999" cy="5491836"/>
          </a:xfrm>
          <a:custGeom>
            <a:avLst/>
            <a:gdLst>
              <a:gd name="connsiteX0" fmla="*/ 0 w 12191999"/>
              <a:gd name="connsiteY0" fmla="*/ 0 h 5491836"/>
              <a:gd name="connsiteX1" fmla="*/ 12191999 w 12191999"/>
              <a:gd name="connsiteY1" fmla="*/ 0 h 5491836"/>
              <a:gd name="connsiteX2" fmla="*/ 12191999 w 12191999"/>
              <a:gd name="connsiteY2" fmla="*/ 2801563 h 5491836"/>
              <a:gd name="connsiteX3" fmla="*/ 12191999 w 12191999"/>
              <a:gd name="connsiteY3" fmla="*/ 4173393 h 5491836"/>
              <a:gd name="connsiteX4" fmla="*/ 12191999 w 12191999"/>
              <a:gd name="connsiteY4" fmla="*/ 5149769 h 5491836"/>
              <a:gd name="connsiteX5" fmla="*/ 12140352 w 12191999"/>
              <a:gd name="connsiteY5" fmla="*/ 5169859 h 5491836"/>
              <a:gd name="connsiteX6" fmla="*/ 11666552 w 12191999"/>
              <a:gd name="connsiteY6" fmla="*/ 5135251 h 5491836"/>
              <a:gd name="connsiteX7" fmla="*/ 11256398 w 12191999"/>
              <a:gd name="connsiteY7" fmla="*/ 5386482 h 5491836"/>
              <a:gd name="connsiteX8" fmla="*/ 10728587 w 12191999"/>
              <a:gd name="connsiteY8" fmla="*/ 5136552 h 5491836"/>
              <a:gd name="connsiteX9" fmla="*/ 10707656 w 12191999"/>
              <a:gd name="connsiteY9" fmla="*/ 5094294 h 5491836"/>
              <a:gd name="connsiteX10" fmla="*/ 10677508 w 12191999"/>
              <a:gd name="connsiteY10" fmla="*/ 5117585 h 5491836"/>
              <a:gd name="connsiteX11" fmla="*/ 10023628 w 12191999"/>
              <a:gd name="connsiteY11" fmla="*/ 5168489 h 5491836"/>
              <a:gd name="connsiteX12" fmla="*/ 9613475 w 12191999"/>
              <a:gd name="connsiteY12" fmla="*/ 5419721 h 5491836"/>
              <a:gd name="connsiteX13" fmla="*/ 9045284 w 12191999"/>
              <a:gd name="connsiteY13" fmla="*/ 5088270 h 5491836"/>
              <a:gd name="connsiteX14" fmla="*/ 8391977 w 12191999"/>
              <a:gd name="connsiteY14" fmla="*/ 5205721 h 5491836"/>
              <a:gd name="connsiteX15" fmla="*/ 8044970 w 12191999"/>
              <a:gd name="connsiteY15" fmla="*/ 4874357 h 5491836"/>
              <a:gd name="connsiteX16" fmla="*/ 8021894 w 12191999"/>
              <a:gd name="connsiteY16" fmla="*/ 4807834 h 5491836"/>
              <a:gd name="connsiteX17" fmla="*/ 7979695 w 12191999"/>
              <a:gd name="connsiteY17" fmla="*/ 4887518 h 5491836"/>
              <a:gd name="connsiteX18" fmla="*/ 7892354 w 12191999"/>
              <a:gd name="connsiteY18" fmla="*/ 4975062 h 5491836"/>
              <a:gd name="connsiteX19" fmla="*/ 7171805 w 12191999"/>
              <a:gd name="connsiteY19" fmla="*/ 4966662 h 5491836"/>
              <a:gd name="connsiteX20" fmla="*/ 6798092 w 12191999"/>
              <a:gd name="connsiteY20" fmla="*/ 5129541 h 5491836"/>
              <a:gd name="connsiteX21" fmla="*/ 6365768 w 12191999"/>
              <a:gd name="connsiteY21" fmla="*/ 4963095 h 5491836"/>
              <a:gd name="connsiteX22" fmla="*/ 6343843 w 12191999"/>
              <a:gd name="connsiteY22" fmla="*/ 4943513 h 5491836"/>
              <a:gd name="connsiteX23" fmla="*/ 6306162 w 12191999"/>
              <a:gd name="connsiteY23" fmla="*/ 4973886 h 5491836"/>
              <a:gd name="connsiteX24" fmla="*/ 5580121 w 12191999"/>
              <a:gd name="connsiteY24" fmla="*/ 5015954 h 5491836"/>
              <a:gd name="connsiteX25" fmla="*/ 5061277 w 12191999"/>
              <a:gd name="connsiteY25" fmla="*/ 5386610 h 5491836"/>
              <a:gd name="connsiteX26" fmla="*/ 4298403 w 12191999"/>
              <a:gd name="connsiteY26" fmla="*/ 5160363 h 5491836"/>
              <a:gd name="connsiteX27" fmla="*/ 3520346 w 12191999"/>
              <a:gd name="connsiteY27" fmla="*/ 5187592 h 5491836"/>
              <a:gd name="connsiteX28" fmla="*/ 3470547 w 12191999"/>
              <a:gd name="connsiteY28" fmla="*/ 5164639 h 5491836"/>
              <a:gd name="connsiteX29" fmla="*/ 3408062 w 12191999"/>
              <a:gd name="connsiteY29" fmla="*/ 5230764 h 5491836"/>
              <a:gd name="connsiteX30" fmla="*/ 2899904 w 12191999"/>
              <a:gd name="connsiteY30" fmla="*/ 5472187 h 5491836"/>
              <a:gd name="connsiteX31" fmla="*/ 1899560 w 12191999"/>
              <a:gd name="connsiteY31" fmla="*/ 5175513 h 5491836"/>
              <a:gd name="connsiteX32" fmla="*/ 413589 w 12191999"/>
              <a:gd name="connsiteY32" fmla="*/ 4882394 h 5491836"/>
              <a:gd name="connsiteX33" fmla="*/ 7629 w 12191999"/>
              <a:gd name="connsiteY33" fmla="*/ 4809433 h 5491836"/>
              <a:gd name="connsiteX34" fmla="*/ 0 w 12191999"/>
              <a:gd name="connsiteY34" fmla="*/ 4804869 h 5491836"/>
              <a:gd name="connsiteX35" fmla="*/ 0 w 12191999"/>
              <a:gd name="connsiteY35" fmla="*/ 4173393 h 5491836"/>
              <a:gd name="connsiteX36" fmla="*/ 0 w 12191999"/>
              <a:gd name="connsiteY36" fmla="*/ 3289198 h 549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91999" h="5491836">
                <a:moveTo>
                  <a:pt x="0" y="0"/>
                </a:moveTo>
                <a:lnTo>
                  <a:pt x="12191999" y="0"/>
                </a:lnTo>
                <a:lnTo>
                  <a:pt x="12191999" y="2801563"/>
                </a:lnTo>
                <a:lnTo>
                  <a:pt x="12191999" y="4173393"/>
                </a:lnTo>
                <a:lnTo>
                  <a:pt x="12191999" y="5149769"/>
                </a:lnTo>
                <a:lnTo>
                  <a:pt x="12140352" y="5169859"/>
                </a:lnTo>
                <a:cubicBezTo>
                  <a:pt x="11983592" y="5218153"/>
                  <a:pt x="11814544" y="5208339"/>
                  <a:pt x="11666552" y="5135251"/>
                </a:cubicBezTo>
                <a:cubicBezTo>
                  <a:pt x="11568562" y="5273485"/>
                  <a:pt x="11418981" y="5365053"/>
                  <a:pt x="11256398" y="5386482"/>
                </a:cubicBezTo>
                <a:cubicBezTo>
                  <a:pt x="11040239" y="5414986"/>
                  <a:pt x="10836933" y="5315690"/>
                  <a:pt x="10728587" y="5136552"/>
                </a:cubicBezTo>
                <a:lnTo>
                  <a:pt x="10707656" y="5094294"/>
                </a:lnTo>
                <a:lnTo>
                  <a:pt x="10677508" y="5117585"/>
                </a:lnTo>
                <a:cubicBezTo>
                  <a:pt x="10479274" y="5249118"/>
                  <a:pt x="10230818" y="5270814"/>
                  <a:pt x="10023628" y="5168489"/>
                </a:cubicBezTo>
                <a:cubicBezTo>
                  <a:pt x="9925638" y="5306725"/>
                  <a:pt x="9776057" y="5398292"/>
                  <a:pt x="9613475" y="5419721"/>
                </a:cubicBezTo>
                <a:cubicBezTo>
                  <a:pt x="9366436" y="5452298"/>
                  <a:pt x="9136184" y="5317951"/>
                  <a:pt x="9045284" y="5088270"/>
                </a:cubicBezTo>
                <a:cubicBezTo>
                  <a:pt x="8856643" y="5242172"/>
                  <a:pt x="8607918" y="5286879"/>
                  <a:pt x="8391977" y="5205721"/>
                </a:cubicBezTo>
                <a:cubicBezTo>
                  <a:pt x="8232941" y="5145944"/>
                  <a:pt x="8110840" y="5025393"/>
                  <a:pt x="8044970" y="4874357"/>
                </a:cubicBezTo>
                <a:lnTo>
                  <a:pt x="8021894" y="4807834"/>
                </a:lnTo>
                <a:lnTo>
                  <a:pt x="7979695" y="4887518"/>
                </a:lnTo>
                <a:cubicBezTo>
                  <a:pt x="7955554" y="4920288"/>
                  <a:pt x="7926352" y="4949716"/>
                  <a:pt x="7892354" y="4975062"/>
                </a:cubicBezTo>
                <a:cubicBezTo>
                  <a:pt x="7711568" y="5109846"/>
                  <a:pt x="7426787" y="5106528"/>
                  <a:pt x="7171805" y="4966662"/>
                </a:cubicBezTo>
                <a:cubicBezTo>
                  <a:pt x="7094233" y="5075404"/>
                  <a:pt x="6957934" y="5134756"/>
                  <a:pt x="6798092" y="5129541"/>
                </a:cubicBezTo>
                <a:cubicBezTo>
                  <a:pt x="6646297" y="5124597"/>
                  <a:pt x="6491313" y="5062420"/>
                  <a:pt x="6365768" y="4963095"/>
                </a:cubicBezTo>
                <a:lnTo>
                  <a:pt x="6343843" y="4943513"/>
                </a:lnTo>
                <a:lnTo>
                  <a:pt x="6306162" y="4973886"/>
                </a:lnTo>
                <a:cubicBezTo>
                  <a:pt x="6102467" y="5106394"/>
                  <a:pt x="5808229" y="5123421"/>
                  <a:pt x="5580121" y="5015954"/>
                </a:cubicBezTo>
                <a:cubicBezTo>
                  <a:pt x="5506349" y="5200545"/>
                  <a:pt x="5308811" y="5341655"/>
                  <a:pt x="5061277" y="5386610"/>
                </a:cubicBezTo>
                <a:cubicBezTo>
                  <a:pt x="4769587" y="5439577"/>
                  <a:pt x="4465159" y="5349314"/>
                  <a:pt x="4298403" y="5160363"/>
                </a:cubicBezTo>
                <a:cubicBezTo>
                  <a:pt x="4052409" y="5272455"/>
                  <a:pt x="3760473" y="5275111"/>
                  <a:pt x="3520346" y="5187592"/>
                </a:cubicBezTo>
                <a:lnTo>
                  <a:pt x="3470547" y="5164639"/>
                </a:lnTo>
                <a:lnTo>
                  <a:pt x="3408062" y="5230764"/>
                </a:lnTo>
                <a:cubicBezTo>
                  <a:pt x="3280029" y="5349249"/>
                  <a:pt x="3102771" y="5435344"/>
                  <a:pt x="2899904" y="5472187"/>
                </a:cubicBezTo>
                <a:cubicBezTo>
                  <a:pt x="2517416" y="5541642"/>
                  <a:pt x="2118224" y="5423282"/>
                  <a:pt x="1899560" y="5175513"/>
                </a:cubicBezTo>
                <a:cubicBezTo>
                  <a:pt x="1383451" y="5410689"/>
                  <a:pt x="713121" y="5278499"/>
                  <a:pt x="413589" y="4882394"/>
                </a:cubicBezTo>
                <a:cubicBezTo>
                  <a:pt x="266467" y="4895412"/>
                  <a:pt x="123834" y="4867444"/>
                  <a:pt x="7629" y="4809433"/>
                </a:cubicBezTo>
                <a:lnTo>
                  <a:pt x="0" y="4804869"/>
                </a:lnTo>
                <a:lnTo>
                  <a:pt x="0" y="4173393"/>
                </a:lnTo>
                <a:lnTo>
                  <a:pt x="0" y="3289198"/>
                </a:lnTo>
                <a:close/>
              </a:path>
            </a:pathLst>
          </a:cu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5105511" y="5009928"/>
            <a:ext cx="2314351" cy="1848072"/>
            <a:chOff x="2165" y="1433"/>
            <a:chExt cx="3122" cy="2493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505" y="2545"/>
              <a:ext cx="647" cy="1381"/>
            </a:xfrm>
            <a:custGeom>
              <a:avLst/>
              <a:gdLst>
                <a:gd name="T0" fmla="*/ 1844 w 1940"/>
                <a:gd name="T1" fmla="*/ 3658 h 4144"/>
                <a:gd name="T2" fmla="*/ 1789 w 1940"/>
                <a:gd name="T3" fmla="*/ 3577 h 4144"/>
                <a:gd name="T4" fmla="*/ 1691 w 1940"/>
                <a:gd name="T5" fmla="*/ 3413 h 4144"/>
                <a:gd name="T6" fmla="*/ 1603 w 1940"/>
                <a:gd name="T7" fmla="*/ 3249 h 4144"/>
                <a:gd name="T8" fmla="*/ 1525 w 1940"/>
                <a:gd name="T9" fmla="*/ 3085 h 4144"/>
                <a:gd name="T10" fmla="*/ 1458 w 1940"/>
                <a:gd name="T11" fmla="*/ 2920 h 4144"/>
                <a:gd name="T12" fmla="*/ 1400 w 1940"/>
                <a:gd name="T13" fmla="*/ 2758 h 4144"/>
                <a:gd name="T14" fmla="*/ 1350 w 1940"/>
                <a:gd name="T15" fmla="*/ 2595 h 4144"/>
                <a:gd name="T16" fmla="*/ 1308 w 1940"/>
                <a:gd name="T17" fmla="*/ 2435 h 4144"/>
                <a:gd name="T18" fmla="*/ 1259 w 1940"/>
                <a:gd name="T19" fmla="*/ 2196 h 4144"/>
                <a:gd name="T20" fmla="*/ 1219 w 1940"/>
                <a:gd name="T21" fmla="*/ 1888 h 4144"/>
                <a:gd name="T22" fmla="*/ 1203 w 1940"/>
                <a:gd name="T23" fmla="*/ 1591 h 4144"/>
                <a:gd name="T24" fmla="*/ 1206 w 1940"/>
                <a:gd name="T25" fmla="*/ 1312 h 4144"/>
                <a:gd name="T26" fmla="*/ 1226 w 1940"/>
                <a:gd name="T27" fmla="*/ 1050 h 4144"/>
                <a:gd name="T28" fmla="*/ 1256 w 1940"/>
                <a:gd name="T29" fmla="*/ 809 h 4144"/>
                <a:gd name="T30" fmla="*/ 1295 w 1940"/>
                <a:gd name="T31" fmla="*/ 595 h 4144"/>
                <a:gd name="T32" fmla="*/ 1337 w 1940"/>
                <a:gd name="T33" fmla="*/ 409 h 4144"/>
                <a:gd name="T34" fmla="*/ 1399 w 1940"/>
                <a:gd name="T35" fmla="*/ 183 h 4144"/>
                <a:gd name="T36" fmla="*/ 1456 w 1940"/>
                <a:gd name="T37" fmla="*/ 16 h 4144"/>
                <a:gd name="T38" fmla="*/ 1462 w 1940"/>
                <a:gd name="T39" fmla="*/ 0 h 4144"/>
                <a:gd name="T40" fmla="*/ 660 w 1940"/>
                <a:gd name="T41" fmla="*/ 115 h 4144"/>
                <a:gd name="T42" fmla="*/ 640 w 1940"/>
                <a:gd name="T43" fmla="*/ 128 h 4144"/>
                <a:gd name="T44" fmla="*/ 507 w 1940"/>
                <a:gd name="T45" fmla="*/ 268 h 4144"/>
                <a:gd name="T46" fmla="*/ 422 w 1940"/>
                <a:gd name="T47" fmla="*/ 390 h 4144"/>
                <a:gd name="T48" fmla="*/ 362 w 1940"/>
                <a:gd name="T49" fmla="*/ 492 h 4144"/>
                <a:gd name="T50" fmla="*/ 300 w 1940"/>
                <a:gd name="T51" fmla="*/ 613 h 4144"/>
                <a:gd name="T52" fmla="*/ 238 w 1940"/>
                <a:gd name="T53" fmla="*/ 755 h 4144"/>
                <a:gd name="T54" fmla="*/ 180 w 1940"/>
                <a:gd name="T55" fmla="*/ 917 h 4144"/>
                <a:gd name="T56" fmla="*/ 127 w 1940"/>
                <a:gd name="T57" fmla="*/ 1103 h 4144"/>
                <a:gd name="T58" fmla="*/ 81 w 1940"/>
                <a:gd name="T59" fmla="*/ 1312 h 4144"/>
                <a:gd name="T60" fmla="*/ 43 w 1940"/>
                <a:gd name="T61" fmla="*/ 1545 h 4144"/>
                <a:gd name="T62" fmla="*/ 16 w 1940"/>
                <a:gd name="T63" fmla="*/ 1804 h 4144"/>
                <a:gd name="T64" fmla="*/ 2 w 1940"/>
                <a:gd name="T65" fmla="*/ 2091 h 4144"/>
                <a:gd name="T66" fmla="*/ 0 w 1940"/>
                <a:gd name="T67" fmla="*/ 2246 h 4144"/>
                <a:gd name="T68" fmla="*/ 0 w 1940"/>
                <a:gd name="T69" fmla="*/ 4144 h 4144"/>
                <a:gd name="T70" fmla="*/ 1940 w 1940"/>
                <a:gd name="T71" fmla="*/ 4144 h 4144"/>
                <a:gd name="T72" fmla="*/ 1844 w 1940"/>
                <a:gd name="T73" fmla="*/ 3658 h 4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0" h="4144">
                  <a:moveTo>
                    <a:pt x="1844" y="3658"/>
                  </a:moveTo>
                  <a:lnTo>
                    <a:pt x="1789" y="3577"/>
                  </a:lnTo>
                  <a:lnTo>
                    <a:pt x="1691" y="3413"/>
                  </a:lnTo>
                  <a:lnTo>
                    <a:pt x="1603" y="3249"/>
                  </a:lnTo>
                  <a:lnTo>
                    <a:pt x="1525" y="3085"/>
                  </a:lnTo>
                  <a:lnTo>
                    <a:pt x="1458" y="2920"/>
                  </a:lnTo>
                  <a:lnTo>
                    <a:pt x="1400" y="2758"/>
                  </a:lnTo>
                  <a:lnTo>
                    <a:pt x="1350" y="2595"/>
                  </a:lnTo>
                  <a:lnTo>
                    <a:pt x="1308" y="2435"/>
                  </a:lnTo>
                  <a:lnTo>
                    <a:pt x="1259" y="2196"/>
                  </a:lnTo>
                  <a:lnTo>
                    <a:pt x="1219" y="1888"/>
                  </a:lnTo>
                  <a:lnTo>
                    <a:pt x="1203" y="1591"/>
                  </a:lnTo>
                  <a:lnTo>
                    <a:pt x="1206" y="1312"/>
                  </a:lnTo>
                  <a:lnTo>
                    <a:pt x="1226" y="1050"/>
                  </a:lnTo>
                  <a:lnTo>
                    <a:pt x="1256" y="809"/>
                  </a:lnTo>
                  <a:lnTo>
                    <a:pt x="1295" y="595"/>
                  </a:lnTo>
                  <a:lnTo>
                    <a:pt x="1337" y="409"/>
                  </a:lnTo>
                  <a:lnTo>
                    <a:pt x="1399" y="183"/>
                  </a:lnTo>
                  <a:lnTo>
                    <a:pt x="1456" y="16"/>
                  </a:lnTo>
                  <a:lnTo>
                    <a:pt x="1462" y="0"/>
                  </a:lnTo>
                  <a:lnTo>
                    <a:pt x="660" y="115"/>
                  </a:lnTo>
                  <a:lnTo>
                    <a:pt x="640" y="128"/>
                  </a:lnTo>
                  <a:lnTo>
                    <a:pt x="507" y="268"/>
                  </a:lnTo>
                  <a:lnTo>
                    <a:pt x="422" y="390"/>
                  </a:lnTo>
                  <a:lnTo>
                    <a:pt x="362" y="492"/>
                  </a:lnTo>
                  <a:lnTo>
                    <a:pt x="300" y="613"/>
                  </a:lnTo>
                  <a:lnTo>
                    <a:pt x="238" y="755"/>
                  </a:lnTo>
                  <a:lnTo>
                    <a:pt x="180" y="917"/>
                  </a:lnTo>
                  <a:lnTo>
                    <a:pt x="127" y="1103"/>
                  </a:lnTo>
                  <a:lnTo>
                    <a:pt x="81" y="1312"/>
                  </a:lnTo>
                  <a:lnTo>
                    <a:pt x="43" y="1545"/>
                  </a:lnTo>
                  <a:lnTo>
                    <a:pt x="16" y="1804"/>
                  </a:lnTo>
                  <a:lnTo>
                    <a:pt x="2" y="2091"/>
                  </a:lnTo>
                  <a:lnTo>
                    <a:pt x="0" y="2246"/>
                  </a:lnTo>
                  <a:lnTo>
                    <a:pt x="0" y="4144"/>
                  </a:lnTo>
                  <a:lnTo>
                    <a:pt x="1940" y="4144"/>
                  </a:lnTo>
                  <a:lnTo>
                    <a:pt x="1844" y="3658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030" y="2907"/>
              <a:ext cx="458" cy="774"/>
            </a:xfrm>
            <a:custGeom>
              <a:avLst/>
              <a:gdLst>
                <a:gd name="T0" fmla="*/ 0 w 1374"/>
                <a:gd name="T1" fmla="*/ 2314 h 2320"/>
                <a:gd name="T2" fmla="*/ 77 w 1374"/>
                <a:gd name="T3" fmla="*/ 2209 h 2320"/>
                <a:gd name="T4" fmla="*/ 219 w 1374"/>
                <a:gd name="T5" fmla="*/ 2000 h 2320"/>
                <a:gd name="T6" fmla="*/ 349 w 1374"/>
                <a:gd name="T7" fmla="*/ 1792 h 2320"/>
                <a:gd name="T8" fmla="*/ 467 w 1374"/>
                <a:gd name="T9" fmla="*/ 1586 h 2320"/>
                <a:gd name="T10" fmla="*/ 572 w 1374"/>
                <a:gd name="T11" fmla="*/ 1384 h 2320"/>
                <a:gd name="T12" fmla="*/ 667 w 1374"/>
                <a:gd name="T13" fmla="*/ 1190 h 2320"/>
                <a:gd name="T14" fmla="*/ 791 w 1374"/>
                <a:gd name="T15" fmla="*/ 910 h 2320"/>
                <a:gd name="T16" fmla="*/ 918 w 1374"/>
                <a:gd name="T17" fmla="*/ 581 h 2320"/>
                <a:gd name="T18" fmla="*/ 1007 w 1374"/>
                <a:gd name="T19" fmla="*/ 310 h 2320"/>
                <a:gd name="T20" fmla="*/ 1085 w 1374"/>
                <a:gd name="T21" fmla="*/ 38 h 2320"/>
                <a:gd name="T22" fmla="*/ 1092 w 1374"/>
                <a:gd name="T23" fmla="*/ 0 h 2320"/>
                <a:gd name="T24" fmla="*/ 1374 w 1374"/>
                <a:gd name="T25" fmla="*/ 0 h 2320"/>
                <a:gd name="T26" fmla="*/ 1374 w 1374"/>
                <a:gd name="T27" fmla="*/ 2320 h 2320"/>
                <a:gd name="T28" fmla="*/ 0 w 1374"/>
                <a:gd name="T29" fmla="*/ 2314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4" h="2320">
                  <a:moveTo>
                    <a:pt x="0" y="2314"/>
                  </a:moveTo>
                  <a:lnTo>
                    <a:pt x="77" y="2209"/>
                  </a:lnTo>
                  <a:lnTo>
                    <a:pt x="219" y="2000"/>
                  </a:lnTo>
                  <a:lnTo>
                    <a:pt x="349" y="1792"/>
                  </a:lnTo>
                  <a:lnTo>
                    <a:pt x="467" y="1586"/>
                  </a:lnTo>
                  <a:lnTo>
                    <a:pt x="572" y="1384"/>
                  </a:lnTo>
                  <a:lnTo>
                    <a:pt x="667" y="1190"/>
                  </a:lnTo>
                  <a:lnTo>
                    <a:pt x="791" y="910"/>
                  </a:lnTo>
                  <a:lnTo>
                    <a:pt x="918" y="581"/>
                  </a:lnTo>
                  <a:lnTo>
                    <a:pt x="1007" y="310"/>
                  </a:lnTo>
                  <a:lnTo>
                    <a:pt x="1085" y="38"/>
                  </a:lnTo>
                  <a:lnTo>
                    <a:pt x="1092" y="0"/>
                  </a:lnTo>
                  <a:lnTo>
                    <a:pt x="1374" y="0"/>
                  </a:lnTo>
                  <a:lnTo>
                    <a:pt x="1374" y="2320"/>
                  </a:lnTo>
                  <a:lnTo>
                    <a:pt x="0" y="2314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408" y="1999"/>
              <a:ext cx="354" cy="452"/>
            </a:xfrm>
            <a:custGeom>
              <a:avLst/>
              <a:gdLst>
                <a:gd name="T0" fmla="*/ 272 w 1061"/>
                <a:gd name="T1" fmla="*/ 21 h 1355"/>
                <a:gd name="T2" fmla="*/ 255 w 1061"/>
                <a:gd name="T3" fmla="*/ 13 h 1355"/>
                <a:gd name="T4" fmla="*/ 220 w 1061"/>
                <a:gd name="T5" fmla="*/ 2 h 1355"/>
                <a:gd name="T6" fmla="*/ 184 w 1061"/>
                <a:gd name="T7" fmla="*/ 0 h 1355"/>
                <a:gd name="T8" fmla="*/ 148 w 1061"/>
                <a:gd name="T9" fmla="*/ 2 h 1355"/>
                <a:gd name="T10" fmla="*/ 114 w 1061"/>
                <a:gd name="T11" fmla="*/ 14 h 1355"/>
                <a:gd name="T12" fmla="*/ 82 w 1061"/>
                <a:gd name="T13" fmla="*/ 30 h 1355"/>
                <a:gd name="T14" fmla="*/ 55 w 1061"/>
                <a:gd name="T15" fmla="*/ 53 h 1355"/>
                <a:gd name="T16" fmla="*/ 31 w 1061"/>
                <a:gd name="T17" fmla="*/ 82 h 1355"/>
                <a:gd name="T18" fmla="*/ 21 w 1061"/>
                <a:gd name="T19" fmla="*/ 99 h 1355"/>
                <a:gd name="T20" fmla="*/ 13 w 1061"/>
                <a:gd name="T21" fmla="*/ 116 h 1355"/>
                <a:gd name="T22" fmla="*/ 3 w 1061"/>
                <a:gd name="T23" fmla="*/ 151 h 1355"/>
                <a:gd name="T24" fmla="*/ 0 w 1061"/>
                <a:gd name="T25" fmla="*/ 187 h 1355"/>
                <a:gd name="T26" fmla="*/ 4 w 1061"/>
                <a:gd name="T27" fmla="*/ 223 h 1355"/>
                <a:gd name="T28" fmla="*/ 14 w 1061"/>
                <a:gd name="T29" fmla="*/ 256 h 1355"/>
                <a:gd name="T30" fmla="*/ 31 w 1061"/>
                <a:gd name="T31" fmla="*/ 288 h 1355"/>
                <a:gd name="T32" fmla="*/ 55 w 1061"/>
                <a:gd name="T33" fmla="*/ 316 h 1355"/>
                <a:gd name="T34" fmla="*/ 83 w 1061"/>
                <a:gd name="T35" fmla="*/ 339 h 1355"/>
                <a:gd name="T36" fmla="*/ 99 w 1061"/>
                <a:gd name="T37" fmla="*/ 350 h 1355"/>
                <a:gd name="T38" fmla="*/ 151 w 1061"/>
                <a:gd name="T39" fmla="*/ 377 h 1355"/>
                <a:gd name="T40" fmla="*/ 245 w 1061"/>
                <a:gd name="T41" fmla="*/ 437 h 1355"/>
                <a:gd name="T42" fmla="*/ 327 w 1061"/>
                <a:gd name="T43" fmla="*/ 501 h 1355"/>
                <a:gd name="T44" fmla="*/ 397 w 1061"/>
                <a:gd name="T45" fmla="*/ 567 h 1355"/>
                <a:gd name="T46" fmla="*/ 459 w 1061"/>
                <a:gd name="T47" fmla="*/ 633 h 1355"/>
                <a:gd name="T48" fmla="*/ 511 w 1061"/>
                <a:gd name="T49" fmla="*/ 701 h 1355"/>
                <a:gd name="T50" fmla="*/ 574 w 1061"/>
                <a:gd name="T51" fmla="*/ 800 h 1355"/>
                <a:gd name="T52" fmla="*/ 632 w 1061"/>
                <a:gd name="T53" fmla="*/ 926 h 1355"/>
                <a:gd name="T54" fmla="*/ 667 w 1061"/>
                <a:gd name="T55" fmla="*/ 1034 h 1355"/>
                <a:gd name="T56" fmla="*/ 690 w 1061"/>
                <a:gd name="T57" fmla="*/ 1150 h 1355"/>
                <a:gd name="T58" fmla="*/ 690 w 1061"/>
                <a:gd name="T59" fmla="*/ 1175 h 1355"/>
                <a:gd name="T60" fmla="*/ 691 w 1061"/>
                <a:gd name="T61" fmla="*/ 1193 h 1355"/>
                <a:gd name="T62" fmla="*/ 700 w 1061"/>
                <a:gd name="T63" fmla="*/ 1229 h 1355"/>
                <a:gd name="T64" fmla="*/ 723 w 1061"/>
                <a:gd name="T65" fmla="*/ 1277 h 1355"/>
                <a:gd name="T66" fmla="*/ 773 w 1061"/>
                <a:gd name="T67" fmla="*/ 1324 h 1355"/>
                <a:gd name="T68" fmla="*/ 822 w 1061"/>
                <a:gd name="T69" fmla="*/ 1347 h 1355"/>
                <a:gd name="T70" fmla="*/ 857 w 1061"/>
                <a:gd name="T71" fmla="*/ 1355 h 1355"/>
                <a:gd name="T72" fmla="*/ 875 w 1061"/>
                <a:gd name="T73" fmla="*/ 1355 h 1355"/>
                <a:gd name="T74" fmla="*/ 878 w 1061"/>
                <a:gd name="T75" fmla="*/ 1355 h 1355"/>
                <a:gd name="T76" fmla="*/ 880 w 1061"/>
                <a:gd name="T77" fmla="*/ 1355 h 1355"/>
                <a:gd name="T78" fmla="*/ 900 w 1061"/>
                <a:gd name="T79" fmla="*/ 1353 h 1355"/>
                <a:gd name="T80" fmla="*/ 936 w 1061"/>
                <a:gd name="T81" fmla="*/ 1345 h 1355"/>
                <a:gd name="T82" fmla="*/ 968 w 1061"/>
                <a:gd name="T83" fmla="*/ 1330 h 1355"/>
                <a:gd name="T84" fmla="*/ 998 w 1061"/>
                <a:gd name="T85" fmla="*/ 1310 h 1355"/>
                <a:gd name="T86" fmla="*/ 1022 w 1061"/>
                <a:gd name="T87" fmla="*/ 1284 h 1355"/>
                <a:gd name="T88" fmla="*/ 1041 w 1061"/>
                <a:gd name="T89" fmla="*/ 1254 h 1355"/>
                <a:gd name="T90" fmla="*/ 1054 w 1061"/>
                <a:gd name="T91" fmla="*/ 1219 h 1355"/>
                <a:gd name="T92" fmla="*/ 1061 w 1061"/>
                <a:gd name="T93" fmla="*/ 1183 h 1355"/>
                <a:gd name="T94" fmla="*/ 1061 w 1061"/>
                <a:gd name="T95" fmla="*/ 1165 h 1355"/>
                <a:gd name="T96" fmla="*/ 1060 w 1061"/>
                <a:gd name="T97" fmla="*/ 1131 h 1355"/>
                <a:gd name="T98" fmla="*/ 1032 w 1061"/>
                <a:gd name="T99" fmla="*/ 969 h 1355"/>
                <a:gd name="T100" fmla="*/ 988 w 1061"/>
                <a:gd name="T101" fmla="*/ 818 h 1355"/>
                <a:gd name="T102" fmla="*/ 932 w 1061"/>
                <a:gd name="T103" fmla="*/ 688 h 1355"/>
                <a:gd name="T104" fmla="*/ 884 w 1061"/>
                <a:gd name="T105" fmla="*/ 597 h 1355"/>
                <a:gd name="T106" fmla="*/ 826 w 1061"/>
                <a:gd name="T107" fmla="*/ 505 h 1355"/>
                <a:gd name="T108" fmla="*/ 757 w 1061"/>
                <a:gd name="T109" fmla="*/ 411 h 1355"/>
                <a:gd name="T110" fmla="*/ 675 w 1061"/>
                <a:gd name="T111" fmla="*/ 319 h 1355"/>
                <a:gd name="T112" fmla="*/ 579 w 1061"/>
                <a:gd name="T113" fmla="*/ 229 h 1355"/>
                <a:gd name="T114" fmla="*/ 468 w 1061"/>
                <a:gd name="T115" fmla="*/ 141 h 1355"/>
                <a:gd name="T116" fmla="*/ 343 w 1061"/>
                <a:gd name="T117" fmla="*/ 59 h 1355"/>
                <a:gd name="T118" fmla="*/ 272 w 1061"/>
                <a:gd name="T119" fmla="*/ 21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1" h="1355">
                  <a:moveTo>
                    <a:pt x="272" y="21"/>
                  </a:moveTo>
                  <a:lnTo>
                    <a:pt x="255" y="13"/>
                  </a:lnTo>
                  <a:lnTo>
                    <a:pt x="220" y="2"/>
                  </a:lnTo>
                  <a:lnTo>
                    <a:pt x="184" y="0"/>
                  </a:lnTo>
                  <a:lnTo>
                    <a:pt x="148" y="2"/>
                  </a:lnTo>
                  <a:lnTo>
                    <a:pt x="114" y="14"/>
                  </a:lnTo>
                  <a:lnTo>
                    <a:pt x="82" y="30"/>
                  </a:lnTo>
                  <a:lnTo>
                    <a:pt x="55" y="53"/>
                  </a:lnTo>
                  <a:lnTo>
                    <a:pt x="31" y="82"/>
                  </a:lnTo>
                  <a:lnTo>
                    <a:pt x="21" y="99"/>
                  </a:lnTo>
                  <a:lnTo>
                    <a:pt x="13" y="116"/>
                  </a:lnTo>
                  <a:lnTo>
                    <a:pt x="3" y="151"/>
                  </a:lnTo>
                  <a:lnTo>
                    <a:pt x="0" y="187"/>
                  </a:lnTo>
                  <a:lnTo>
                    <a:pt x="4" y="223"/>
                  </a:lnTo>
                  <a:lnTo>
                    <a:pt x="14" y="256"/>
                  </a:lnTo>
                  <a:lnTo>
                    <a:pt x="31" y="288"/>
                  </a:lnTo>
                  <a:lnTo>
                    <a:pt x="55" y="316"/>
                  </a:lnTo>
                  <a:lnTo>
                    <a:pt x="83" y="339"/>
                  </a:lnTo>
                  <a:lnTo>
                    <a:pt x="99" y="350"/>
                  </a:lnTo>
                  <a:lnTo>
                    <a:pt x="151" y="377"/>
                  </a:lnTo>
                  <a:lnTo>
                    <a:pt x="245" y="437"/>
                  </a:lnTo>
                  <a:lnTo>
                    <a:pt x="327" y="501"/>
                  </a:lnTo>
                  <a:lnTo>
                    <a:pt x="397" y="567"/>
                  </a:lnTo>
                  <a:lnTo>
                    <a:pt x="459" y="633"/>
                  </a:lnTo>
                  <a:lnTo>
                    <a:pt x="511" y="701"/>
                  </a:lnTo>
                  <a:lnTo>
                    <a:pt x="574" y="800"/>
                  </a:lnTo>
                  <a:lnTo>
                    <a:pt x="632" y="926"/>
                  </a:lnTo>
                  <a:lnTo>
                    <a:pt x="667" y="1034"/>
                  </a:lnTo>
                  <a:lnTo>
                    <a:pt x="690" y="1150"/>
                  </a:lnTo>
                  <a:lnTo>
                    <a:pt x="690" y="1175"/>
                  </a:lnTo>
                  <a:lnTo>
                    <a:pt x="691" y="1193"/>
                  </a:lnTo>
                  <a:lnTo>
                    <a:pt x="700" y="1229"/>
                  </a:lnTo>
                  <a:lnTo>
                    <a:pt x="723" y="1277"/>
                  </a:lnTo>
                  <a:lnTo>
                    <a:pt x="773" y="1324"/>
                  </a:lnTo>
                  <a:lnTo>
                    <a:pt x="822" y="1347"/>
                  </a:lnTo>
                  <a:lnTo>
                    <a:pt x="857" y="1355"/>
                  </a:lnTo>
                  <a:lnTo>
                    <a:pt x="875" y="1355"/>
                  </a:lnTo>
                  <a:lnTo>
                    <a:pt x="878" y="1355"/>
                  </a:lnTo>
                  <a:lnTo>
                    <a:pt x="880" y="1355"/>
                  </a:lnTo>
                  <a:lnTo>
                    <a:pt x="900" y="1353"/>
                  </a:lnTo>
                  <a:lnTo>
                    <a:pt x="936" y="1345"/>
                  </a:lnTo>
                  <a:lnTo>
                    <a:pt x="968" y="1330"/>
                  </a:lnTo>
                  <a:lnTo>
                    <a:pt x="998" y="1310"/>
                  </a:lnTo>
                  <a:lnTo>
                    <a:pt x="1022" y="1284"/>
                  </a:lnTo>
                  <a:lnTo>
                    <a:pt x="1041" y="1254"/>
                  </a:lnTo>
                  <a:lnTo>
                    <a:pt x="1054" y="1219"/>
                  </a:lnTo>
                  <a:lnTo>
                    <a:pt x="1061" y="1183"/>
                  </a:lnTo>
                  <a:lnTo>
                    <a:pt x="1061" y="1165"/>
                  </a:lnTo>
                  <a:lnTo>
                    <a:pt x="1060" y="1131"/>
                  </a:lnTo>
                  <a:lnTo>
                    <a:pt x="1032" y="969"/>
                  </a:lnTo>
                  <a:lnTo>
                    <a:pt x="988" y="818"/>
                  </a:lnTo>
                  <a:lnTo>
                    <a:pt x="932" y="688"/>
                  </a:lnTo>
                  <a:lnTo>
                    <a:pt x="884" y="597"/>
                  </a:lnTo>
                  <a:lnTo>
                    <a:pt x="826" y="505"/>
                  </a:lnTo>
                  <a:lnTo>
                    <a:pt x="757" y="411"/>
                  </a:lnTo>
                  <a:lnTo>
                    <a:pt x="675" y="319"/>
                  </a:lnTo>
                  <a:lnTo>
                    <a:pt x="579" y="229"/>
                  </a:lnTo>
                  <a:lnTo>
                    <a:pt x="468" y="141"/>
                  </a:lnTo>
                  <a:lnTo>
                    <a:pt x="343" y="59"/>
                  </a:lnTo>
                  <a:lnTo>
                    <a:pt x="272" y="21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165" y="1737"/>
              <a:ext cx="1340" cy="1232"/>
            </a:xfrm>
            <a:custGeom>
              <a:avLst/>
              <a:gdLst>
                <a:gd name="T0" fmla="*/ 2808 w 4022"/>
                <a:gd name="T1" fmla="*/ 1746 h 3696"/>
                <a:gd name="T2" fmla="*/ 2742 w 4022"/>
                <a:gd name="T3" fmla="*/ 1416 h 3696"/>
                <a:gd name="T4" fmla="*/ 2797 w 4022"/>
                <a:gd name="T5" fmla="*/ 1063 h 3696"/>
                <a:gd name="T6" fmla="*/ 2818 w 4022"/>
                <a:gd name="T7" fmla="*/ 995 h 3696"/>
                <a:gd name="T8" fmla="*/ 2802 w 4022"/>
                <a:gd name="T9" fmla="*/ 890 h 3696"/>
                <a:gd name="T10" fmla="*/ 2730 w 4022"/>
                <a:gd name="T11" fmla="*/ 811 h 3696"/>
                <a:gd name="T12" fmla="*/ 2660 w 4022"/>
                <a:gd name="T13" fmla="*/ 787 h 3696"/>
                <a:gd name="T14" fmla="*/ 2555 w 4022"/>
                <a:gd name="T15" fmla="*/ 802 h 3696"/>
                <a:gd name="T16" fmla="*/ 2475 w 4022"/>
                <a:gd name="T17" fmla="*/ 874 h 3696"/>
                <a:gd name="T18" fmla="*/ 2400 w 4022"/>
                <a:gd name="T19" fmla="*/ 1098 h 3696"/>
                <a:gd name="T20" fmla="*/ 2313 w 4022"/>
                <a:gd name="T21" fmla="*/ 1317 h 3696"/>
                <a:gd name="T22" fmla="*/ 2255 w 4022"/>
                <a:gd name="T23" fmla="*/ 1259 h 3696"/>
                <a:gd name="T24" fmla="*/ 2074 w 4022"/>
                <a:gd name="T25" fmla="*/ 1050 h 3696"/>
                <a:gd name="T26" fmla="*/ 1836 w 4022"/>
                <a:gd name="T27" fmla="*/ 618 h 3696"/>
                <a:gd name="T28" fmla="*/ 1747 w 4022"/>
                <a:gd name="T29" fmla="*/ 241 h 3696"/>
                <a:gd name="T30" fmla="*/ 1739 w 4022"/>
                <a:gd name="T31" fmla="*/ 134 h 3696"/>
                <a:gd name="T32" fmla="*/ 1682 w 4022"/>
                <a:gd name="T33" fmla="*/ 45 h 3696"/>
                <a:gd name="T34" fmla="*/ 1585 w 4022"/>
                <a:gd name="T35" fmla="*/ 2 h 3696"/>
                <a:gd name="T36" fmla="*/ 1510 w 4022"/>
                <a:gd name="T37" fmla="*/ 8 h 3696"/>
                <a:gd name="T38" fmla="*/ 1421 w 4022"/>
                <a:gd name="T39" fmla="*/ 64 h 3696"/>
                <a:gd name="T40" fmla="*/ 1376 w 4022"/>
                <a:gd name="T41" fmla="*/ 162 h 3696"/>
                <a:gd name="T42" fmla="*/ 1382 w 4022"/>
                <a:gd name="T43" fmla="*/ 304 h 3696"/>
                <a:gd name="T44" fmla="*/ 1508 w 4022"/>
                <a:gd name="T45" fmla="*/ 798 h 3696"/>
                <a:gd name="T46" fmla="*/ 256 w 4022"/>
                <a:gd name="T47" fmla="*/ 183 h 3696"/>
                <a:gd name="T48" fmla="*/ 149 w 4022"/>
                <a:gd name="T49" fmla="*/ 173 h 3696"/>
                <a:gd name="T50" fmla="*/ 56 w 4022"/>
                <a:gd name="T51" fmla="*/ 224 h 3696"/>
                <a:gd name="T52" fmla="*/ 14 w 4022"/>
                <a:gd name="T53" fmla="*/ 285 h 3696"/>
                <a:gd name="T54" fmla="*/ 4 w 4022"/>
                <a:gd name="T55" fmla="*/ 392 h 3696"/>
                <a:gd name="T56" fmla="*/ 53 w 4022"/>
                <a:gd name="T57" fmla="*/ 486 h 3696"/>
                <a:gd name="T58" fmla="*/ 2013 w 4022"/>
                <a:gd name="T59" fmla="*/ 1541 h 3696"/>
                <a:gd name="T60" fmla="*/ 2588 w 4022"/>
                <a:gd name="T61" fmla="*/ 2073 h 3696"/>
                <a:gd name="T62" fmla="*/ 3256 w 4022"/>
                <a:gd name="T63" fmla="*/ 2752 h 3696"/>
                <a:gd name="T64" fmla="*/ 3508 w 4022"/>
                <a:gd name="T65" fmla="*/ 3132 h 3696"/>
                <a:gd name="T66" fmla="*/ 3642 w 4022"/>
                <a:gd name="T67" fmla="*/ 3484 h 3696"/>
                <a:gd name="T68" fmla="*/ 3672 w 4022"/>
                <a:gd name="T69" fmla="*/ 3598 h 3696"/>
                <a:gd name="T70" fmla="*/ 3747 w 4022"/>
                <a:gd name="T71" fmla="*/ 3674 h 3696"/>
                <a:gd name="T72" fmla="*/ 3852 w 4022"/>
                <a:gd name="T73" fmla="*/ 3696 h 3696"/>
                <a:gd name="T74" fmla="*/ 3924 w 4022"/>
                <a:gd name="T75" fmla="*/ 3675 h 3696"/>
                <a:gd name="T76" fmla="*/ 3999 w 4022"/>
                <a:gd name="T77" fmla="*/ 3600 h 3696"/>
                <a:gd name="T78" fmla="*/ 4022 w 4022"/>
                <a:gd name="T79" fmla="*/ 3495 h 3696"/>
                <a:gd name="T80" fmla="*/ 3972 w 4022"/>
                <a:gd name="T81" fmla="*/ 3285 h 3696"/>
                <a:gd name="T82" fmla="*/ 3816 w 4022"/>
                <a:gd name="T83" fmla="*/ 2925 h 3696"/>
                <a:gd name="T84" fmla="*/ 3475 w 4022"/>
                <a:gd name="T85" fmla="*/ 2440 h 3696"/>
                <a:gd name="T86" fmla="*/ 2818 w 4022"/>
                <a:gd name="T87" fmla="*/ 1783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22" h="3696">
                  <a:moveTo>
                    <a:pt x="2818" y="1783"/>
                  </a:moveTo>
                  <a:lnTo>
                    <a:pt x="2814" y="1764"/>
                  </a:lnTo>
                  <a:lnTo>
                    <a:pt x="2808" y="1746"/>
                  </a:lnTo>
                  <a:lnTo>
                    <a:pt x="2784" y="1674"/>
                  </a:lnTo>
                  <a:lnTo>
                    <a:pt x="2753" y="1538"/>
                  </a:lnTo>
                  <a:lnTo>
                    <a:pt x="2742" y="1416"/>
                  </a:lnTo>
                  <a:lnTo>
                    <a:pt x="2745" y="1306"/>
                  </a:lnTo>
                  <a:lnTo>
                    <a:pt x="2763" y="1171"/>
                  </a:lnTo>
                  <a:lnTo>
                    <a:pt x="2797" y="1063"/>
                  </a:lnTo>
                  <a:lnTo>
                    <a:pt x="2802" y="1049"/>
                  </a:lnTo>
                  <a:lnTo>
                    <a:pt x="2809" y="1031"/>
                  </a:lnTo>
                  <a:lnTo>
                    <a:pt x="2818" y="995"/>
                  </a:lnTo>
                  <a:lnTo>
                    <a:pt x="2820" y="959"/>
                  </a:lnTo>
                  <a:lnTo>
                    <a:pt x="2814" y="923"/>
                  </a:lnTo>
                  <a:lnTo>
                    <a:pt x="2802" y="890"/>
                  </a:lnTo>
                  <a:lnTo>
                    <a:pt x="2784" y="860"/>
                  </a:lnTo>
                  <a:lnTo>
                    <a:pt x="2761" y="833"/>
                  </a:lnTo>
                  <a:lnTo>
                    <a:pt x="2730" y="811"/>
                  </a:lnTo>
                  <a:lnTo>
                    <a:pt x="2713" y="802"/>
                  </a:lnTo>
                  <a:lnTo>
                    <a:pt x="2696" y="795"/>
                  </a:lnTo>
                  <a:lnTo>
                    <a:pt x="2660" y="787"/>
                  </a:lnTo>
                  <a:lnTo>
                    <a:pt x="2624" y="785"/>
                  </a:lnTo>
                  <a:lnTo>
                    <a:pt x="2589" y="791"/>
                  </a:lnTo>
                  <a:lnTo>
                    <a:pt x="2555" y="802"/>
                  </a:lnTo>
                  <a:lnTo>
                    <a:pt x="2524" y="821"/>
                  </a:lnTo>
                  <a:lnTo>
                    <a:pt x="2497" y="844"/>
                  </a:lnTo>
                  <a:lnTo>
                    <a:pt x="2475" y="874"/>
                  </a:lnTo>
                  <a:lnTo>
                    <a:pt x="2467" y="892"/>
                  </a:lnTo>
                  <a:lnTo>
                    <a:pt x="2452" y="922"/>
                  </a:lnTo>
                  <a:lnTo>
                    <a:pt x="2400" y="1098"/>
                  </a:lnTo>
                  <a:lnTo>
                    <a:pt x="2376" y="1270"/>
                  </a:lnTo>
                  <a:lnTo>
                    <a:pt x="2372" y="1373"/>
                  </a:lnTo>
                  <a:lnTo>
                    <a:pt x="2313" y="1317"/>
                  </a:lnTo>
                  <a:lnTo>
                    <a:pt x="2256" y="1260"/>
                  </a:lnTo>
                  <a:lnTo>
                    <a:pt x="2255" y="1259"/>
                  </a:lnTo>
                  <a:lnTo>
                    <a:pt x="2255" y="1259"/>
                  </a:lnTo>
                  <a:lnTo>
                    <a:pt x="2255" y="1259"/>
                  </a:lnTo>
                  <a:lnTo>
                    <a:pt x="2189" y="1191"/>
                  </a:lnTo>
                  <a:lnTo>
                    <a:pt x="2074" y="1050"/>
                  </a:lnTo>
                  <a:lnTo>
                    <a:pt x="1977" y="905"/>
                  </a:lnTo>
                  <a:lnTo>
                    <a:pt x="1898" y="761"/>
                  </a:lnTo>
                  <a:lnTo>
                    <a:pt x="1836" y="618"/>
                  </a:lnTo>
                  <a:lnTo>
                    <a:pt x="1790" y="481"/>
                  </a:lnTo>
                  <a:lnTo>
                    <a:pt x="1761" y="355"/>
                  </a:lnTo>
                  <a:lnTo>
                    <a:pt x="1747" y="241"/>
                  </a:lnTo>
                  <a:lnTo>
                    <a:pt x="1747" y="189"/>
                  </a:lnTo>
                  <a:lnTo>
                    <a:pt x="1747" y="170"/>
                  </a:lnTo>
                  <a:lnTo>
                    <a:pt x="1739" y="134"/>
                  </a:lnTo>
                  <a:lnTo>
                    <a:pt x="1726" y="101"/>
                  </a:lnTo>
                  <a:lnTo>
                    <a:pt x="1706" y="71"/>
                  </a:lnTo>
                  <a:lnTo>
                    <a:pt x="1682" y="45"/>
                  </a:lnTo>
                  <a:lnTo>
                    <a:pt x="1653" y="25"/>
                  </a:lnTo>
                  <a:lnTo>
                    <a:pt x="1620" y="10"/>
                  </a:lnTo>
                  <a:lnTo>
                    <a:pt x="1585" y="2"/>
                  </a:lnTo>
                  <a:lnTo>
                    <a:pt x="1565" y="0"/>
                  </a:lnTo>
                  <a:lnTo>
                    <a:pt x="1546" y="0"/>
                  </a:lnTo>
                  <a:lnTo>
                    <a:pt x="1510" y="8"/>
                  </a:lnTo>
                  <a:lnTo>
                    <a:pt x="1476" y="20"/>
                  </a:lnTo>
                  <a:lnTo>
                    <a:pt x="1447" y="39"/>
                  </a:lnTo>
                  <a:lnTo>
                    <a:pt x="1421" y="64"/>
                  </a:lnTo>
                  <a:lnTo>
                    <a:pt x="1400" y="92"/>
                  </a:lnTo>
                  <a:lnTo>
                    <a:pt x="1385" y="126"/>
                  </a:lnTo>
                  <a:lnTo>
                    <a:pt x="1376" y="162"/>
                  </a:lnTo>
                  <a:lnTo>
                    <a:pt x="1375" y="182"/>
                  </a:lnTo>
                  <a:lnTo>
                    <a:pt x="1375" y="196"/>
                  </a:lnTo>
                  <a:lnTo>
                    <a:pt x="1382" y="304"/>
                  </a:lnTo>
                  <a:lnTo>
                    <a:pt x="1411" y="488"/>
                  </a:lnTo>
                  <a:lnTo>
                    <a:pt x="1460" y="666"/>
                  </a:lnTo>
                  <a:lnTo>
                    <a:pt x="1508" y="798"/>
                  </a:lnTo>
                  <a:lnTo>
                    <a:pt x="1538" y="867"/>
                  </a:lnTo>
                  <a:lnTo>
                    <a:pt x="273" y="192"/>
                  </a:lnTo>
                  <a:lnTo>
                    <a:pt x="256" y="183"/>
                  </a:lnTo>
                  <a:lnTo>
                    <a:pt x="220" y="173"/>
                  </a:lnTo>
                  <a:lnTo>
                    <a:pt x="184" y="169"/>
                  </a:lnTo>
                  <a:lnTo>
                    <a:pt x="149" y="173"/>
                  </a:lnTo>
                  <a:lnTo>
                    <a:pt x="115" y="183"/>
                  </a:lnTo>
                  <a:lnTo>
                    <a:pt x="83" y="200"/>
                  </a:lnTo>
                  <a:lnTo>
                    <a:pt x="56" y="224"/>
                  </a:lnTo>
                  <a:lnTo>
                    <a:pt x="31" y="251"/>
                  </a:lnTo>
                  <a:lnTo>
                    <a:pt x="21" y="268"/>
                  </a:lnTo>
                  <a:lnTo>
                    <a:pt x="14" y="285"/>
                  </a:lnTo>
                  <a:lnTo>
                    <a:pt x="2" y="320"/>
                  </a:lnTo>
                  <a:lnTo>
                    <a:pt x="0" y="356"/>
                  </a:lnTo>
                  <a:lnTo>
                    <a:pt x="4" y="392"/>
                  </a:lnTo>
                  <a:lnTo>
                    <a:pt x="14" y="427"/>
                  </a:lnTo>
                  <a:lnTo>
                    <a:pt x="30" y="458"/>
                  </a:lnTo>
                  <a:lnTo>
                    <a:pt x="53" y="486"/>
                  </a:lnTo>
                  <a:lnTo>
                    <a:pt x="82" y="509"/>
                  </a:lnTo>
                  <a:lnTo>
                    <a:pt x="98" y="519"/>
                  </a:lnTo>
                  <a:lnTo>
                    <a:pt x="2013" y="1541"/>
                  </a:lnTo>
                  <a:lnTo>
                    <a:pt x="2195" y="1715"/>
                  </a:lnTo>
                  <a:lnTo>
                    <a:pt x="2393" y="1897"/>
                  </a:lnTo>
                  <a:lnTo>
                    <a:pt x="2588" y="2073"/>
                  </a:lnTo>
                  <a:lnTo>
                    <a:pt x="2887" y="2353"/>
                  </a:lnTo>
                  <a:lnTo>
                    <a:pt x="3079" y="2548"/>
                  </a:lnTo>
                  <a:lnTo>
                    <a:pt x="3256" y="2752"/>
                  </a:lnTo>
                  <a:lnTo>
                    <a:pt x="3374" y="2911"/>
                  </a:lnTo>
                  <a:lnTo>
                    <a:pt x="3445" y="3020"/>
                  </a:lnTo>
                  <a:lnTo>
                    <a:pt x="3508" y="3132"/>
                  </a:lnTo>
                  <a:lnTo>
                    <a:pt x="3563" y="3246"/>
                  </a:lnTo>
                  <a:lnTo>
                    <a:pt x="3607" y="3363"/>
                  </a:lnTo>
                  <a:lnTo>
                    <a:pt x="3642" y="3484"/>
                  </a:lnTo>
                  <a:lnTo>
                    <a:pt x="3655" y="3544"/>
                  </a:lnTo>
                  <a:lnTo>
                    <a:pt x="3659" y="3563"/>
                  </a:lnTo>
                  <a:lnTo>
                    <a:pt x="3672" y="3598"/>
                  </a:lnTo>
                  <a:lnTo>
                    <a:pt x="3692" y="3628"/>
                  </a:lnTo>
                  <a:lnTo>
                    <a:pt x="3717" y="3654"/>
                  </a:lnTo>
                  <a:lnTo>
                    <a:pt x="3747" y="3674"/>
                  </a:lnTo>
                  <a:lnTo>
                    <a:pt x="3780" y="3687"/>
                  </a:lnTo>
                  <a:lnTo>
                    <a:pt x="3815" y="3696"/>
                  </a:lnTo>
                  <a:lnTo>
                    <a:pt x="3852" y="3696"/>
                  </a:lnTo>
                  <a:lnTo>
                    <a:pt x="3871" y="3693"/>
                  </a:lnTo>
                  <a:lnTo>
                    <a:pt x="3890" y="3688"/>
                  </a:lnTo>
                  <a:lnTo>
                    <a:pt x="3924" y="3675"/>
                  </a:lnTo>
                  <a:lnTo>
                    <a:pt x="3954" y="3655"/>
                  </a:lnTo>
                  <a:lnTo>
                    <a:pt x="3979" y="3629"/>
                  </a:lnTo>
                  <a:lnTo>
                    <a:pt x="3999" y="3600"/>
                  </a:lnTo>
                  <a:lnTo>
                    <a:pt x="4014" y="3567"/>
                  </a:lnTo>
                  <a:lnTo>
                    <a:pt x="4021" y="3533"/>
                  </a:lnTo>
                  <a:lnTo>
                    <a:pt x="4022" y="3495"/>
                  </a:lnTo>
                  <a:lnTo>
                    <a:pt x="4019" y="3477"/>
                  </a:lnTo>
                  <a:lnTo>
                    <a:pt x="4006" y="3412"/>
                  </a:lnTo>
                  <a:lnTo>
                    <a:pt x="3972" y="3285"/>
                  </a:lnTo>
                  <a:lnTo>
                    <a:pt x="3929" y="3161"/>
                  </a:lnTo>
                  <a:lnTo>
                    <a:pt x="3877" y="3042"/>
                  </a:lnTo>
                  <a:lnTo>
                    <a:pt x="3816" y="2925"/>
                  </a:lnTo>
                  <a:lnTo>
                    <a:pt x="3750" y="2813"/>
                  </a:lnTo>
                  <a:lnTo>
                    <a:pt x="3641" y="2649"/>
                  </a:lnTo>
                  <a:lnTo>
                    <a:pt x="3475" y="2440"/>
                  </a:lnTo>
                  <a:lnTo>
                    <a:pt x="3293" y="2241"/>
                  </a:lnTo>
                  <a:lnTo>
                    <a:pt x="3008" y="1960"/>
                  </a:lnTo>
                  <a:lnTo>
                    <a:pt x="2818" y="1783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3725" y="1433"/>
              <a:ext cx="1562" cy="1207"/>
            </a:xfrm>
            <a:custGeom>
              <a:avLst/>
              <a:gdLst>
                <a:gd name="T0" fmla="*/ 4445 w 4687"/>
                <a:gd name="T1" fmla="*/ 8 h 3622"/>
                <a:gd name="T2" fmla="*/ 4357 w 4687"/>
                <a:gd name="T3" fmla="*/ 67 h 3622"/>
                <a:gd name="T4" fmla="*/ 4315 w 4687"/>
                <a:gd name="T5" fmla="*/ 166 h 3622"/>
                <a:gd name="T6" fmla="*/ 4308 w 4687"/>
                <a:gd name="T7" fmla="*/ 342 h 3622"/>
                <a:gd name="T8" fmla="*/ 4160 w 4687"/>
                <a:gd name="T9" fmla="*/ 853 h 3622"/>
                <a:gd name="T10" fmla="*/ 3850 w 4687"/>
                <a:gd name="T11" fmla="*/ 1301 h 3622"/>
                <a:gd name="T12" fmla="*/ 3478 w 4687"/>
                <a:gd name="T13" fmla="*/ 1636 h 3622"/>
                <a:gd name="T14" fmla="*/ 2951 w 4687"/>
                <a:gd name="T15" fmla="*/ 1957 h 3622"/>
                <a:gd name="T16" fmla="*/ 2852 w 4687"/>
                <a:gd name="T17" fmla="*/ 1990 h 3622"/>
                <a:gd name="T18" fmla="*/ 2934 w 4687"/>
                <a:gd name="T19" fmla="*/ 1589 h 3622"/>
                <a:gd name="T20" fmla="*/ 3094 w 4687"/>
                <a:gd name="T21" fmla="*/ 1173 h 3622"/>
                <a:gd name="T22" fmla="*/ 3121 w 4687"/>
                <a:gd name="T23" fmla="*/ 1106 h 3622"/>
                <a:gd name="T24" fmla="*/ 3111 w 4687"/>
                <a:gd name="T25" fmla="*/ 1001 h 3622"/>
                <a:gd name="T26" fmla="*/ 3045 w 4687"/>
                <a:gd name="T27" fmla="*/ 918 h 3622"/>
                <a:gd name="T28" fmla="*/ 2976 w 4687"/>
                <a:gd name="T29" fmla="*/ 887 h 3622"/>
                <a:gd name="T30" fmla="*/ 2871 w 4687"/>
                <a:gd name="T31" fmla="*/ 897 h 3622"/>
                <a:gd name="T32" fmla="*/ 2786 w 4687"/>
                <a:gd name="T33" fmla="*/ 964 h 3622"/>
                <a:gd name="T34" fmla="*/ 2683 w 4687"/>
                <a:gd name="T35" fmla="*/ 1178 h 3622"/>
                <a:gd name="T36" fmla="*/ 2506 w 4687"/>
                <a:gd name="T37" fmla="*/ 1787 h 3622"/>
                <a:gd name="T38" fmla="*/ 2364 w 4687"/>
                <a:gd name="T39" fmla="*/ 2176 h 3622"/>
                <a:gd name="T40" fmla="*/ 1850 w 4687"/>
                <a:gd name="T41" fmla="*/ 2476 h 3622"/>
                <a:gd name="T42" fmla="*/ 1575 w 4687"/>
                <a:gd name="T43" fmla="*/ 2712 h 3622"/>
                <a:gd name="T44" fmla="*/ 1331 w 4687"/>
                <a:gd name="T45" fmla="*/ 2899 h 3622"/>
                <a:gd name="T46" fmla="*/ 817 w 4687"/>
                <a:gd name="T47" fmla="*/ 3121 h 3622"/>
                <a:gd name="T48" fmla="*/ 203 w 4687"/>
                <a:gd name="T49" fmla="*/ 3249 h 3622"/>
                <a:gd name="T50" fmla="*/ 117 w 4687"/>
                <a:gd name="T51" fmla="*/ 3263 h 3622"/>
                <a:gd name="T52" fmla="*/ 33 w 4687"/>
                <a:gd name="T53" fmla="*/ 3330 h 3622"/>
                <a:gd name="T54" fmla="*/ 0 w 4687"/>
                <a:gd name="T55" fmla="*/ 3432 h 3622"/>
                <a:gd name="T56" fmla="*/ 15 w 4687"/>
                <a:gd name="T57" fmla="*/ 3505 h 3622"/>
                <a:gd name="T58" fmla="*/ 81 w 4687"/>
                <a:gd name="T59" fmla="*/ 3589 h 3622"/>
                <a:gd name="T60" fmla="*/ 183 w 4687"/>
                <a:gd name="T61" fmla="*/ 3622 h 3622"/>
                <a:gd name="T62" fmla="*/ 467 w 4687"/>
                <a:gd name="T63" fmla="*/ 3585 h 3622"/>
                <a:gd name="T64" fmla="*/ 1161 w 4687"/>
                <a:gd name="T65" fmla="*/ 3393 h 3622"/>
                <a:gd name="T66" fmla="*/ 1598 w 4687"/>
                <a:gd name="T67" fmla="*/ 3168 h 3622"/>
                <a:gd name="T68" fmla="*/ 1865 w 4687"/>
                <a:gd name="T69" fmla="*/ 3053 h 3622"/>
                <a:gd name="T70" fmla="*/ 2450 w 4687"/>
                <a:gd name="T71" fmla="*/ 3078 h 3622"/>
                <a:gd name="T72" fmla="*/ 2923 w 4687"/>
                <a:gd name="T73" fmla="*/ 3007 h 3622"/>
                <a:gd name="T74" fmla="*/ 3258 w 4687"/>
                <a:gd name="T75" fmla="*/ 2842 h 3622"/>
                <a:gd name="T76" fmla="*/ 3334 w 4687"/>
                <a:gd name="T77" fmla="*/ 2755 h 3622"/>
                <a:gd name="T78" fmla="*/ 3355 w 4687"/>
                <a:gd name="T79" fmla="*/ 2651 h 3622"/>
                <a:gd name="T80" fmla="*/ 3314 w 4687"/>
                <a:gd name="T81" fmla="*/ 2552 h 3622"/>
                <a:gd name="T82" fmla="*/ 3257 w 4687"/>
                <a:gd name="T83" fmla="*/ 2505 h 3622"/>
                <a:gd name="T84" fmla="*/ 3153 w 4687"/>
                <a:gd name="T85" fmla="*/ 2484 h 3622"/>
                <a:gd name="T86" fmla="*/ 3054 w 4687"/>
                <a:gd name="T87" fmla="*/ 2525 h 3622"/>
                <a:gd name="T88" fmla="*/ 2961 w 4687"/>
                <a:gd name="T89" fmla="*/ 2595 h 3622"/>
                <a:gd name="T90" fmla="*/ 2719 w 4687"/>
                <a:gd name="T91" fmla="*/ 2676 h 3622"/>
                <a:gd name="T92" fmla="*/ 2306 w 4687"/>
                <a:gd name="T93" fmla="*/ 2708 h 3622"/>
                <a:gd name="T94" fmla="*/ 2251 w 4687"/>
                <a:gd name="T95" fmla="*/ 2656 h 3622"/>
                <a:gd name="T96" fmla="*/ 2964 w 4687"/>
                <a:gd name="T97" fmla="*/ 2343 h 3622"/>
                <a:gd name="T98" fmla="*/ 3048 w 4687"/>
                <a:gd name="T99" fmla="*/ 2320 h 3622"/>
                <a:gd name="T100" fmla="*/ 3638 w 4687"/>
                <a:gd name="T101" fmla="*/ 1982 h 3622"/>
                <a:gd name="T102" fmla="*/ 3960 w 4687"/>
                <a:gd name="T103" fmla="*/ 1721 h 3622"/>
                <a:gd name="T104" fmla="*/ 4422 w 4687"/>
                <a:gd name="T105" fmla="*/ 1151 h 3622"/>
                <a:gd name="T106" fmla="*/ 4658 w 4687"/>
                <a:gd name="T107" fmla="*/ 519 h 3622"/>
                <a:gd name="T108" fmla="*/ 4685 w 4687"/>
                <a:gd name="T109" fmla="*/ 166 h 3622"/>
                <a:gd name="T110" fmla="*/ 4644 w 4687"/>
                <a:gd name="T111" fmla="*/ 67 h 3622"/>
                <a:gd name="T112" fmla="*/ 4556 w 4687"/>
                <a:gd name="T113" fmla="*/ 8 h 3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87" h="3622">
                  <a:moveTo>
                    <a:pt x="4501" y="0"/>
                  </a:moveTo>
                  <a:lnTo>
                    <a:pt x="4482" y="0"/>
                  </a:lnTo>
                  <a:lnTo>
                    <a:pt x="4445" y="8"/>
                  </a:lnTo>
                  <a:lnTo>
                    <a:pt x="4412" y="22"/>
                  </a:lnTo>
                  <a:lnTo>
                    <a:pt x="4383" y="42"/>
                  </a:lnTo>
                  <a:lnTo>
                    <a:pt x="4357" y="67"/>
                  </a:lnTo>
                  <a:lnTo>
                    <a:pt x="4337" y="97"/>
                  </a:lnTo>
                  <a:lnTo>
                    <a:pt x="4324" y="130"/>
                  </a:lnTo>
                  <a:lnTo>
                    <a:pt x="4315" y="166"/>
                  </a:lnTo>
                  <a:lnTo>
                    <a:pt x="4315" y="186"/>
                  </a:lnTo>
                  <a:lnTo>
                    <a:pt x="4315" y="238"/>
                  </a:lnTo>
                  <a:lnTo>
                    <a:pt x="4308" y="342"/>
                  </a:lnTo>
                  <a:lnTo>
                    <a:pt x="4285" y="490"/>
                  </a:lnTo>
                  <a:lnTo>
                    <a:pt x="4233" y="677"/>
                  </a:lnTo>
                  <a:lnTo>
                    <a:pt x="4160" y="853"/>
                  </a:lnTo>
                  <a:lnTo>
                    <a:pt x="4069" y="1014"/>
                  </a:lnTo>
                  <a:lnTo>
                    <a:pt x="3964" y="1164"/>
                  </a:lnTo>
                  <a:lnTo>
                    <a:pt x="3850" y="1301"/>
                  </a:lnTo>
                  <a:lnTo>
                    <a:pt x="3728" y="1425"/>
                  </a:lnTo>
                  <a:lnTo>
                    <a:pt x="3604" y="1537"/>
                  </a:lnTo>
                  <a:lnTo>
                    <a:pt x="3478" y="1636"/>
                  </a:lnTo>
                  <a:lnTo>
                    <a:pt x="3298" y="1763"/>
                  </a:lnTo>
                  <a:lnTo>
                    <a:pt x="3093" y="1885"/>
                  </a:lnTo>
                  <a:lnTo>
                    <a:pt x="2951" y="1957"/>
                  </a:lnTo>
                  <a:lnTo>
                    <a:pt x="2917" y="1973"/>
                  </a:lnTo>
                  <a:lnTo>
                    <a:pt x="2892" y="1979"/>
                  </a:lnTo>
                  <a:lnTo>
                    <a:pt x="2852" y="1990"/>
                  </a:lnTo>
                  <a:lnTo>
                    <a:pt x="2864" y="1903"/>
                  </a:lnTo>
                  <a:lnTo>
                    <a:pt x="2895" y="1738"/>
                  </a:lnTo>
                  <a:lnTo>
                    <a:pt x="2934" y="1589"/>
                  </a:lnTo>
                  <a:lnTo>
                    <a:pt x="2976" y="1456"/>
                  </a:lnTo>
                  <a:lnTo>
                    <a:pt x="3038" y="1296"/>
                  </a:lnTo>
                  <a:lnTo>
                    <a:pt x="3094" y="1173"/>
                  </a:lnTo>
                  <a:lnTo>
                    <a:pt x="3101" y="1160"/>
                  </a:lnTo>
                  <a:lnTo>
                    <a:pt x="3110" y="1142"/>
                  </a:lnTo>
                  <a:lnTo>
                    <a:pt x="3121" y="1106"/>
                  </a:lnTo>
                  <a:lnTo>
                    <a:pt x="3124" y="1070"/>
                  </a:lnTo>
                  <a:lnTo>
                    <a:pt x="3121" y="1036"/>
                  </a:lnTo>
                  <a:lnTo>
                    <a:pt x="3111" y="1001"/>
                  </a:lnTo>
                  <a:lnTo>
                    <a:pt x="3095" y="969"/>
                  </a:lnTo>
                  <a:lnTo>
                    <a:pt x="3074" y="941"/>
                  </a:lnTo>
                  <a:lnTo>
                    <a:pt x="3045" y="918"/>
                  </a:lnTo>
                  <a:lnTo>
                    <a:pt x="3029" y="908"/>
                  </a:lnTo>
                  <a:lnTo>
                    <a:pt x="3012" y="899"/>
                  </a:lnTo>
                  <a:lnTo>
                    <a:pt x="2976" y="887"/>
                  </a:lnTo>
                  <a:lnTo>
                    <a:pt x="2940" y="885"/>
                  </a:lnTo>
                  <a:lnTo>
                    <a:pt x="2905" y="887"/>
                  </a:lnTo>
                  <a:lnTo>
                    <a:pt x="2871" y="897"/>
                  </a:lnTo>
                  <a:lnTo>
                    <a:pt x="2839" y="913"/>
                  </a:lnTo>
                  <a:lnTo>
                    <a:pt x="2810" y="935"/>
                  </a:lnTo>
                  <a:lnTo>
                    <a:pt x="2786" y="964"/>
                  </a:lnTo>
                  <a:lnTo>
                    <a:pt x="2777" y="980"/>
                  </a:lnTo>
                  <a:lnTo>
                    <a:pt x="2764" y="1003"/>
                  </a:lnTo>
                  <a:lnTo>
                    <a:pt x="2683" y="1178"/>
                  </a:lnTo>
                  <a:lnTo>
                    <a:pt x="2603" y="1401"/>
                  </a:lnTo>
                  <a:lnTo>
                    <a:pt x="2551" y="1583"/>
                  </a:lnTo>
                  <a:lnTo>
                    <a:pt x="2506" y="1787"/>
                  </a:lnTo>
                  <a:lnTo>
                    <a:pt x="2476" y="2011"/>
                  </a:lnTo>
                  <a:lnTo>
                    <a:pt x="2467" y="2130"/>
                  </a:lnTo>
                  <a:lnTo>
                    <a:pt x="2364" y="2176"/>
                  </a:lnTo>
                  <a:lnTo>
                    <a:pt x="2139" y="2290"/>
                  </a:lnTo>
                  <a:lnTo>
                    <a:pt x="1966" y="2397"/>
                  </a:lnTo>
                  <a:lnTo>
                    <a:pt x="1850" y="2476"/>
                  </a:lnTo>
                  <a:lnTo>
                    <a:pt x="1737" y="2564"/>
                  </a:lnTo>
                  <a:lnTo>
                    <a:pt x="1628" y="2660"/>
                  </a:lnTo>
                  <a:lnTo>
                    <a:pt x="1575" y="2712"/>
                  </a:lnTo>
                  <a:lnTo>
                    <a:pt x="1531" y="2754"/>
                  </a:lnTo>
                  <a:lnTo>
                    <a:pt x="1435" y="2830"/>
                  </a:lnTo>
                  <a:lnTo>
                    <a:pt x="1331" y="2899"/>
                  </a:lnTo>
                  <a:lnTo>
                    <a:pt x="1222" y="2961"/>
                  </a:lnTo>
                  <a:lnTo>
                    <a:pt x="1049" y="3039"/>
                  </a:lnTo>
                  <a:lnTo>
                    <a:pt x="817" y="3121"/>
                  </a:lnTo>
                  <a:lnTo>
                    <a:pt x="598" y="3180"/>
                  </a:lnTo>
                  <a:lnTo>
                    <a:pt x="408" y="3219"/>
                  </a:lnTo>
                  <a:lnTo>
                    <a:pt x="203" y="3249"/>
                  </a:lnTo>
                  <a:lnTo>
                    <a:pt x="172" y="3252"/>
                  </a:lnTo>
                  <a:lnTo>
                    <a:pt x="153" y="3253"/>
                  </a:lnTo>
                  <a:lnTo>
                    <a:pt x="117" y="3263"/>
                  </a:lnTo>
                  <a:lnTo>
                    <a:pt x="85" y="3281"/>
                  </a:lnTo>
                  <a:lnTo>
                    <a:pt x="57" y="3304"/>
                  </a:lnTo>
                  <a:lnTo>
                    <a:pt x="33" y="3330"/>
                  </a:lnTo>
                  <a:lnTo>
                    <a:pt x="16" y="3361"/>
                  </a:lnTo>
                  <a:lnTo>
                    <a:pt x="5" y="3396"/>
                  </a:lnTo>
                  <a:lnTo>
                    <a:pt x="0" y="3432"/>
                  </a:lnTo>
                  <a:lnTo>
                    <a:pt x="2" y="3452"/>
                  </a:lnTo>
                  <a:lnTo>
                    <a:pt x="5" y="3471"/>
                  </a:lnTo>
                  <a:lnTo>
                    <a:pt x="15" y="3505"/>
                  </a:lnTo>
                  <a:lnTo>
                    <a:pt x="31" y="3539"/>
                  </a:lnTo>
                  <a:lnTo>
                    <a:pt x="54" y="3566"/>
                  </a:lnTo>
                  <a:lnTo>
                    <a:pt x="81" y="3589"/>
                  </a:lnTo>
                  <a:lnTo>
                    <a:pt x="111" y="3606"/>
                  </a:lnTo>
                  <a:lnTo>
                    <a:pt x="146" y="3618"/>
                  </a:lnTo>
                  <a:lnTo>
                    <a:pt x="183" y="3622"/>
                  </a:lnTo>
                  <a:lnTo>
                    <a:pt x="202" y="3621"/>
                  </a:lnTo>
                  <a:lnTo>
                    <a:pt x="247" y="3618"/>
                  </a:lnTo>
                  <a:lnTo>
                    <a:pt x="467" y="3585"/>
                  </a:lnTo>
                  <a:lnTo>
                    <a:pt x="671" y="3543"/>
                  </a:lnTo>
                  <a:lnTo>
                    <a:pt x="908" y="3481"/>
                  </a:lnTo>
                  <a:lnTo>
                    <a:pt x="1161" y="3393"/>
                  </a:lnTo>
                  <a:lnTo>
                    <a:pt x="1353" y="3308"/>
                  </a:lnTo>
                  <a:lnTo>
                    <a:pt x="1477" y="3243"/>
                  </a:lnTo>
                  <a:lnTo>
                    <a:pt x="1598" y="3168"/>
                  </a:lnTo>
                  <a:lnTo>
                    <a:pt x="1713" y="3085"/>
                  </a:lnTo>
                  <a:lnTo>
                    <a:pt x="1766" y="3040"/>
                  </a:lnTo>
                  <a:lnTo>
                    <a:pt x="1865" y="3053"/>
                  </a:lnTo>
                  <a:lnTo>
                    <a:pt x="2148" y="3076"/>
                  </a:lnTo>
                  <a:lnTo>
                    <a:pt x="2316" y="3079"/>
                  </a:lnTo>
                  <a:lnTo>
                    <a:pt x="2450" y="3078"/>
                  </a:lnTo>
                  <a:lnTo>
                    <a:pt x="2656" y="3060"/>
                  </a:lnTo>
                  <a:lnTo>
                    <a:pt x="2792" y="3039"/>
                  </a:lnTo>
                  <a:lnTo>
                    <a:pt x="2923" y="3007"/>
                  </a:lnTo>
                  <a:lnTo>
                    <a:pt x="3045" y="2964"/>
                  </a:lnTo>
                  <a:lnTo>
                    <a:pt x="3159" y="2909"/>
                  </a:lnTo>
                  <a:lnTo>
                    <a:pt x="3258" y="2842"/>
                  </a:lnTo>
                  <a:lnTo>
                    <a:pt x="3301" y="2800"/>
                  </a:lnTo>
                  <a:lnTo>
                    <a:pt x="3314" y="2787"/>
                  </a:lnTo>
                  <a:lnTo>
                    <a:pt x="3334" y="2755"/>
                  </a:lnTo>
                  <a:lnTo>
                    <a:pt x="3349" y="2722"/>
                  </a:lnTo>
                  <a:lnTo>
                    <a:pt x="3355" y="2687"/>
                  </a:lnTo>
                  <a:lnTo>
                    <a:pt x="3355" y="2651"/>
                  </a:lnTo>
                  <a:lnTo>
                    <a:pt x="3349" y="2617"/>
                  </a:lnTo>
                  <a:lnTo>
                    <a:pt x="3334" y="2582"/>
                  </a:lnTo>
                  <a:lnTo>
                    <a:pt x="3314" y="2552"/>
                  </a:lnTo>
                  <a:lnTo>
                    <a:pt x="3301" y="2538"/>
                  </a:lnTo>
                  <a:lnTo>
                    <a:pt x="3287" y="2525"/>
                  </a:lnTo>
                  <a:lnTo>
                    <a:pt x="3257" y="2505"/>
                  </a:lnTo>
                  <a:lnTo>
                    <a:pt x="3224" y="2492"/>
                  </a:lnTo>
                  <a:lnTo>
                    <a:pt x="3188" y="2484"/>
                  </a:lnTo>
                  <a:lnTo>
                    <a:pt x="3153" y="2484"/>
                  </a:lnTo>
                  <a:lnTo>
                    <a:pt x="3117" y="2492"/>
                  </a:lnTo>
                  <a:lnTo>
                    <a:pt x="3084" y="2505"/>
                  </a:lnTo>
                  <a:lnTo>
                    <a:pt x="3054" y="2525"/>
                  </a:lnTo>
                  <a:lnTo>
                    <a:pt x="3039" y="2538"/>
                  </a:lnTo>
                  <a:lnTo>
                    <a:pt x="3018" y="2558"/>
                  </a:lnTo>
                  <a:lnTo>
                    <a:pt x="2961" y="2595"/>
                  </a:lnTo>
                  <a:lnTo>
                    <a:pt x="2892" y="2627"/>
                  </a:lnTo>
                  <a:lnTo>
                    <a:pt x="2812" y="2654"/>
                  </a:lnTo>
                  <a:lnTo>
                    <a:pt x="2719" y="2676"/>
                  </a:lnTo>
                  <a:lnTo>
                    <a:pt x="2614" y="2692"/>
                  </a:lnTo>
                  <a:lnTo>
                    <a:pt x="2439" y="2706"/>
                  </a:lnTo>
                  <a:lnTo>
                    <a:pt x="2306" y="2708"/>
                  </a:lnTo>
                  <a:lnTo>
                    <a:pt x="2240" y="2706"/>
                  </a:lnTo>
                  <a:lnTo>
                    <a:pt x="2174" y="2705"/>
                  </a:lnTo>
                  <a:lnTo>
                    <a:pt x="2251" y="2656"/>
                  </a:lnTo>
                  <a:lnTo>
                    <a:pt x="2404" y="2571"/>
                  </a:lnTo>
                  <a:lnTo>
                    <a:pt x="2623" y="2467"/>
                  </a:lnTo>
                  <a:lnTo>
                    <a:pt x="2964" y="2343"/>
                  </a:lnTo>
                  <a:lnTo>
                    <a:pt x="3020" y="2329"/>
                  </a:lnTo>
                  <a:lnTo>
                    <a:pt x="3035" y="2326"/>
                  </a:lnTo>
                  <a:lnTo>
                    <a:pt x="3048" y="2320"/>
                  </a:lnTo>
                  <a:lnTo>
                    <a:pt x="3108" y="2296"/>
                  </a:lnTo>
                  <a:lnTo>
                    <a:pt x="3430" y="2120"/>
                  </a:lnTo>
                  <a:lnTo>
                    <a:pt x="3638" y="1982"/>
                  </a:lnTo>
                  <a:lnTo>
                    <a:pt x="3785" y="1870"/>
                  </a:lnTo>
                  <a:lnTo>
                    <a:pt x="3859" y="1808"/>
                  </a:lnTo>
                  <a:lnTo>
                    <a:pt x="3960" y="1721"/>
                  </a:lnTo>
                  <a:lnTo>
                    <a:pt x="4138" y="1538"/>
                  </a:lnTo>
                  <a:lnTo>
                    <a:pt x="4292" y="1348"/>
                  </a:lnTo>
                  <a:lnTo>
                    <a:pt x="4422" y="1151"/>
                  </a:lnTo>
                  <a:lnTo>
                    <a:pt x="4526" y="946"/>
                  </a:lnTo>
                  <a:lnTo>
                    <a:pt x="4605" y="735"/>
                  </a:lnTo>
                  <a:lnTo>
                    <a:pt x="4658" y="519"/>
                  </a:lnTo>
                  <a:lnTo>
                    <a:pt x="4684" y="297"/>
                  </a:lnTo>
                  <a:lnTo>
                    <a:pt x="4687" y="186"/>
                  </a:lnTo>
                  <a:lnTo>
                    <a:pt x="4685" y="166"/>
                  </a:lnTo>
                  <a:lnTo>
                    <a:pt x="4678" y="130"/>
                  </a:lnTo>
                  <a:lnTo>
                    <a:pt x="4664" y="97"/>
                  </a:lnTo>
                  <a:lnTo>
                    <a:pt x="4644" y="67"/>
                  </a:lnTo>
                  <a:lnTo>
                    <a:pt x="4619" y="42"/>
                  </a:lnTo>
                  <a:lnTo>
                    <a:pt x="4589" y="22"/>
                  </a:lnTo>
                  <a:lnTo>
                    <a:pt x="4556" y="8"/>
                  </a:lnTo>
                  <a:lnTo>
                    <a:pt x="4520" y="0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378" y="1469"/>
              <a:ext cx="1229" cy="2151"/>
            </a:xfrm>
            <a:custGeom>
              <a:avLst/>
              <a:gdLst>
                <a:gd name="T0" fmla="*/ 722 w 3686"/>
                <a:gd name="T1" fmla="*/ 6453 h 6453"/>
                <a:gd name="T2" fmla="*/ 722 w 3686"/>
                <a:gd name="T3" fmla="*/ 4724 h 6453"/>
                <a:gd name="T4" fmla="*/ 725 w 3686"/>
                <a:gd name="T5" fmla="*/ 4646 h 6453"/>
                <a:gd name="T6" fmla="*/ 748 w 3686"/>
                <a:gd name="T7" fmla="*/ 4482 h 6453"/>
                <a:gd name="T8" fmla="*/ 795 w 3686"/>
                <a:gd name="T9" fmla="*/ 4310 h 6453"/>
                <a:gd name="T10" fmla="*/ 858 w 3686"/>
                <a:gd name="T11" fmla="*/ 4132 h 6453"/>
                <a:gd name="T12" fmla="*/ 939 w 3686"/>
                <a:gd name="T13" fmla="*/ 3949 h 6453"/>
                <a:gd name="T14" fmla="*/ 1034 w 3686"/>
                <a:gd name="T15" fmla="*/ 3765 h 6453"/>
                <a:gd name="T16" fmla="*/ 1139 w 3686"/>
                <a:gd name="T17" fmla="*/ 3580 h 6453"/>
                <a:gd name="T18" fmla="*/ 1254 w 3686"/>
                <a:gd name="T19" fmla="*/ 3397 h 6453"/>
                <a:gd name="T20" fmla="*/ 1435 w 3686"/>
                <a:gd name="T21" fmla="*/ 3131 h 6453"/>
                <a:gd name="T22" fmla="*/ 1686 w 3686"/>
                <a:gd name="T23" fmla="*/ 2798 h 6453"/>
                <a:gd name="T24" fmla="*/ 1925 w 3686"/>
                <a:gd name="T25" fmla="*/ 2509 h 6453"/>
                <a:gd name="T26" fmla="*/ 2132 w 3686"/>
                <a:gd name="T27" fmla="*/ 2277 h 6453"/>
                <a:gd name="T28" fmla="*/ 2215 w 3686"/>
                <a:gd name="T29" fmla="*/ 2189 h 6453"/>
                <a:gd name="T30" fmla="*/ 2235 w 3686"/>
                <a:gd name="T31" fmla="*/ 2168 h 6453"/>
                <a:gd name="T32" fmla="*/ 2253 w 3686"/>
                <a:gd name="T33" fmla="*/ 2143 h 6453"/>
                <a:gd name="T34" fmla="*/ 3686 w 3686"/>
                <a:gd name="T35" fmla="*/ 78 h 6453"/>
                <a:gd name="T36" fmla="*/ 3619 w 3686"/>
                <a:gd name="T37" fmla="*/ 55 h 6453"/>
                <a:gd name="T38" fmla="*/ 3554 w 3686"/>
                <a:gd name="T39" fmla="*/ 31 h 6453"/>
                <a:gd name="T40" fmla="*/ 3553 w 3686"/>
                <a:gd name="T41" fmla="*/ 31 h 6453"/>
                <a:gd name="T42" fmla="*/ 3551 w 3686"/>
                <a:gd name="T43" fmla="*/ 29 h 6453"/>
                <a:gd name="T44" fmla="*/ 3501 w 3686"/>
                <a:gd name="T45" fmla="*/ 15 h 6453"/>
                <a:gd name="T46" fmla="*/ 3406 w 3686"/>
                <a:gd name="T47" fmla="*/ 0 h 6453"/>
                <a:gd name="T48" fmla="*/ 3321 w 3686"/>
                <a:gd name="T49" fmla="*/ 2 h 6453"/>
                <a:gd name="T50" fmla="*/ 3244 w 3686"/>
                <a:gd name="T51" fmla="*/ 13 h 6453"/>
                <a:gd name="T52" fmla="*/ 3178 w 3686"/>
                <a:gd name="T53" fmla="*/ 35 h 6453"/>
                <a:gd name="T54" fmla="*/ 3122 w 3686"/>
                <a:gd name="T55" fmla="*/ 59 h 6453"/>
                <a:gd name="T56" fmla="*/ 3056 w 3686"/>
                <a:gd name="T57" fmla="*/ 100 h 6453"/>
                <a:gd name="T58" fmla="*/ 3030 w 3686"/>
                <a:gd name="T59" fmla="*/ 123 h 6453"/>
                <a:gd name="T60" fmla="*/ 2985 w 3686"/>
                <a:gd name="T61" fmla="*/ 163 h 6453"/>
                <a:gd name="T62" fmla="*/ 2886 w 3686"/>
                <a:gd name="T63" fmla="*/ 238 h 6453"/>
                <a:gd name="T64" fmla="*/ 2773 w 3686"/>
                <a:gd name="T65" fmla="*/ 307 h 6453"/>
                <a:gd name="T66" fmla="*/ 2651 w 3686"/>
                <a:gd name="T67" fmla="*/ 369 h 6453"/>
                <a:gd name="T68" fmla="*/ 2586 w 3686"/>
                <a:gd name="T69" fmla="*/ 396 h 6453"/>
                <a:gd name="T70" fmla="*/ 1676 w 3686"/>
                <a:gd name="T71" fmla="*/ 1708 h 6453"/>
                <a:gd name="T72" fmla="*/ 1545 w 3686"/>
                <a:gd name="T73" fmla="*/ 1846 h 6453"/>
                <a:gd name="T74" fmla="*/ 1267 w 3686"/>
                <a:gd name="T75" fmla="*/ 2165 h 6453"/>
                <a:gd name="T76" fmla="*/ 983 w 3686"/>
                <a:gd name="T77" fmla="*/ 2522 h 6453"/>
                <a:gd name="T78" fmla="*/ 777 w 3686"/>
                <a:gd name="T79" fmla="*/ 2810 h 6453"/>
                <a:gd name="T80" fmla="*/ 645 w 3686"/>
                <a:gd name="T81" fmla="*/ 3009 h 6453"/>
                <a:gd name="T82" fmla="*/ 519 w 3686"/>
                <a:gd name="T83" fmla="*/ 3210 h 6453"/>
                <a:gd name="T84" fmla="*/ 404 w 3686"/>
                <a:gd name="T85" fmla="*/ 3415 h 6453"/>
                <a:gd name="T86" fmla="*/ 298 w 3686"/>
                <a:gd name="T87" fmla="*/ 3622 h 6453"/>
                <a:gd name="T88" fmla="*/ 205 w 3686"/>
                <a:gd name="T89" fmla="*/ 3828 h 6453"/>
                <a:gd name="T90" fmla="*/ 128 w 3686"/>
                <a:gd name="T91" fmla="*/ 4032 h 6453"/>
                <a:gd name="T92" fmla="*/ 67 w 3686"/>
                <a:gd name="T93" fmla="*/ 4236 h 6453"/>
                <a:gd name="T94" fmla="*/ 24 w 3686"/>
                <a:gd name="T95" fmla="*/ 4436 h 6453"/>
                <a:gd name="T96" fmla="*/ 2 w 3686"/>
                <a:gd name="T97" fmla="*/ 4630 h 6453"/>
                <a:gd name="T98" fmla="*/ 0 w 3686"/>
                <a:gd name="T99" fmla="*/ 4724 h 6453"/>
                <a:gd name="T100" fmla="*/ 0 w 3686"/>
                <a:gd name="T101" fmla="*/ 6433 h 6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86" h="6453">
                  <a:moveTo>
                    <a:pt x="722" y="6453"/>
                  </a:moveTo>
                  <a:lnTo>
                    <a:pt x="722" y="4724"/>
                  </a:lnTo>
                  <a:lnTo>
                    <a:pt x="725" y="4646"/>
                  </a:lnTo>
                  <a:lnTo>
                    <a:pt x="748" y="4482"/>
                  </a:lnTo>
                  <a:lnTo>
                    <a:pt x="795" y="4310"/>
                  </a:lnTo>
                  <a:lnTo>
                    <a:pt x="858" y="4132"/>
                  </a:lnTo>
                  <a:lnTo>
                    <a:pt x="939" y="3949"/>
                  </a:lnTo>
                  <a:lnTo>
                    <a:pt x="1034" y="3765"/>
                  </a:lnTo>
                  <a:lnTo>
                    <a:pt x="1139" y="3580"/>
                  </a:lnTo>
                  <a:lnTo>
                    <a:pt x="1254" y="3397"/>
                  </a:lnTo>
                  <a:lnTo>
                    <a:pt x="1435" y="3131"/>
                  </a:lnTo>
                  <a:lnTo>
                    <a:pt x="1686" y="2798"/>
                  </a:lnTo>
                  <a:lnTo>
                    <a:pt x="1925" y="2509"/>
                  </a:lnTo>
                  <a:lnTo>
                    <a:pt x="2132" y="2277"/>
                  </a:lnTo>
                  <a:lnTo>
                    <a:pt x="2215" y="2189"/>
                  </a:lnTo>
                  <a:lnTo>
                    <a:pt x="2235" y="2168"/>
                  </a:lnTo>
                  <a:lnTo>
                    <a:pt x="2253" y="2143"/>
                  </a:lnTo>
                  <a:lnTo>
                    <a:pt x="3686" y="78"/>
                  </a:lnTo>
                  <a:lnTo>
                    <a:pt x="3619" y="55"/>
                  </a:lnTo>
                  <a:lnTo>
                    <a:pt x="3554" y="31"/>
                  </a:lnTo>
                  <a:lnTo>
                    <a:pt x="3553" y="31"/>
                  </a:lnTo>
                  <a:lnTo>
                    <a:pt x="3551" y="29"/>
                  </a:lnTo>
                  <a:lnTo>
                    <a:pt x="3501" y="15"/>
                  </a:lnTo>
                  <a:lnTo>
                    <a:pt x="3406" y="0"/>
                  </a:lnTo>
                  <a:lnTo>
                    <a:pt x="3321" y="2"/>
                  </a:lnTo>
                  <a:lnTo>
                    <a:pt x="3244" y="13"/>
                  </a:lnTo>
                  <a:lnTo>
                    <a:pt x="3178" y="35"/>
                  </a:lnTo>
                  <a:lnTo>
                    <a:pt x="3122" y="59"/>
                  </a:lnTo>
                  <a:lnTo>
                    <a:pt x="3056" y="100"/>
                  </a:lnTo>
                  <a:lnTo>
                    <a:pt x="3030" y="123"/>
                  </a:lnTo>
                  <a:lnTo>
                    <a:pt x="2985" y="163"/>
                  </a:lnTo>
                  <a:lnTo>
                    <a:pt x="2886" y="238"/>
                  </a:lnTo>
                  <a:lnTo>
                    <a:pt x="2773" y="307"/>
                  </a:lnTo>
                  <a:lnTo>
                    <a:pt x="2651" y="369"/>
                  </a:lnTo>
                  <a:lnTo>
                    <a:pt x="2586" y="396"/>
                  </a:lnTo>
                  <a:lnTo>
                    <a:pt x="1676" y="1708"/>
                  </a:lnTo>
                  <a:lnTo>
                    <a:pt x="1545" y="1846"/>
                  </a:lnTo>
                  <a:lnTo>
                    <a:pt x="1267" y="2165"/>
                  </a:lnTo>
                  <a:lnTo>
                    <a:pt x="983" y="2522"/>
                  </a:lnTo>
                  <a:lnTo>
                    <a:pt x="777" y="2810"/>
                  </a:lnTo>
                  <a:lnTo>
                    <a:pt x="645" y="3009"/>
                  </a:lnTo>
                  <a:lnTo>
                    <a:pt x="519" y="3210"/>
                  </a:lnTo>
                  <a:lnTo>
                    <a:pt x="404" y="3415"/>
                  </a:lnTo>
                  <a:lnTo>
                    <a:pt x="298" y="3622"/>
                  </a:lnTo>
                  <a:lnTo>
                    <a:pt x="205" y="3828"/>
                  </a:lnTo>
                  <a:lnTo>
                    <a:pt x="128" y="4032"/>
                  </a:lnTo>
                  <a:lnTo>
                    <a:pt x="67" y="4236"/>
                  </a:lnTo>
                  <a:lnTo>
                    <a:pt x="24" y="4436"/>
                  </a:lnTo>
                  <a:lnTo>
                    <a:pt x="2" y="4630"/>
                  </a:lnTo>
                  <a:lnTo>
                    <a:pt x="0" y="4724"/>
                  </a:lnTo>
                  <a:lnTo>
                    <a:pt x="0" y="64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378" y="1470"/>
              <a:ext cx="1100" cy="2146"/>
            </a:xfrm>
            <a:custGeom>
              <a:avLst/>
              <a:gdLst>
                <a:gd name="T0" fmla="*/ 361 w 3300"/>
                <a:gd name="T1" fmla="*/ 4794 h 6438"/>
                <a:gd name="T2" fmla="*/ 362 w 3300"/>
                <a:gd name="T3" fmla="*/ 4688 h 6438"/>
                <a:gd name="T4" fmla="*/ 390 w 3300"/>
                <a:gd name="T5" fmla="*/ 4468 h 6438"/>
                <a:gd name="T6" fmla="*/ 445 w 3300"/>
                <a:gd name="T7" fmla="*/ 4235 h 6438"/>
                <a:gd name="T8" fmla="*/ 527 w 3300"/>
                <a:gd name="T9" fmla="*/ 3991 h 6438"/>
                <a:gd name="T10" fmla="*/ 635 w 3300"/>
                <a:gd name="T11" fmla="*/ 3737 h 6438"/>
                <a:gd name="T12" fmla="*/ 770 w 3300"/>
                <a:gd name="T13" fmla="*/ 3470 h 6438"/>
                <a:gd name="T14" fmla="*/ 931 w 3300"/>
                <a:gd name="T15" fmla="*/ 3192 h 6438"/>
                <a:gd name="T16" fmla="*/ 1120 w 3300"/>
                <a:gd name="T17" fmla="*/ 2904 h 6438"/>
                <a:gd name="T18" fmla="*/ 1227 w 3300"/>
                <a:gd name="T19" fmla="*/ 2756 h 6438"/>
                <a:gd name="T20" fmla="*/ 1362 w 3300"/>
                <a:gd name="T21" fmla="*/ 2572 h 6438"/>
                <a:gd name="T22" fmla="*/ 1618 w 3300"/>
                <a:gd name="T23" fmla="*/ 2249 h 6438"/>
                <a:gd name="T24" fmla="*/ 1934 w 3300"/>
                <a:gd name="T25" fmla="*/ 1885 h 6438"/>
                <a:gd name="T26" fmla="*/ 2036 w 3300"/>
                <a:gd name="T27" fmla="*/ 1777 h 6438"/>
                <a:gd name="T28" fmla="*/ 3300 w 3300"/>
                <a:gd name="T29" fmla="*/ 0 h 6438"/>
                <a:gd name="T30" fmla="*/ 3250 w 3300"/>
                <a:gd name="T31" fmla="*/ 8 h 6438"/>
                <a:gd name="T32" fmla="*/ 3164 w 3300"/>
                <a:gd name="T33" fmla="*/ 36 h 6438"/>
                <a:gd name="T34" fmla="*/ 3066 w 3300"/>
                <a:gd name="T35" fmla="*/ 87 h 6438"/>
                <a:gd name="T36" fmla="*/ 3030 w 3300"/>
                <a:gd name="T37" fmla="*/ 118 h 6438"/>
                <a:gd name="T38" fmla="*/ 2985 w 3300"/>
                <a:gd name="T39" fmla="*/ 158 h 6438"/>
                <a:gd name="T40" fmla="*/ 2886 w 3300"/>
                <a:gd name="T41" fmla="*/ 233 h 6438"/>
                <a:gd name="T42" fmla="*/ 2773 w 3300"/>
                <a:gd name="T43" fmla="*/ 302 h 6438"/>
                <a:gd name="T44" fmla="*/ 2651 w 3300"/>
                <a:gd name="T45" fmla="*/ 364 h 6438"/>
                <a:gd name="T46" fmla="*/ 2586 w 3300"/>
                <a:gd name="T47" fmla="*/ 391 h 6438"/>
                <a:gd name="T48" fmla="*/ 1676 w 3300"/>
                <a:gd name="T49" fmla="*/ 1703 h 6438"/>
                <a:gd name="T50" fmla="*/ 1545 w 3300"/>
                <a:gd name="T51" fmla="*/ 1841 h 6438"/>
                <a:gd name="T52" fmla="*/ 1268 w 3300"/>
                <a:gd name="T53" fmla="*/ 2158 h 6438"/>
                <a:gd name="T54" fmla="*/ 985 w 3300"/>
                <a:gd name="T55" fmla="*/ 2515 h 6438"/>
                <a:gd name="T56" fmla="*/ 777 w 3300"/>
                <a:gd name="T57" fmla="*/ 2803 h 6438"/>
                <a:gd name="T58" fmla="*/ 645 w 3300"/>
                <a:gd name="T59" fmla="*/ 3002 h 6438"/>
                <a:gd name="T60" fmla="*/ 521 w 3300"/>
                <a:gd name="T61" fmla="*/ 3204 h 6438"/>
                <a:gd name="T62" fmla="*/ 404 w 3300"/>
                <a:gd name="T63" fmla="*/ 3408 h 6438"/>
                <a:gd name="T64" fmla="*/ 299 w 3300"/>
                <a:gd name="T65" fmla="*/ 3616 h 6438"/>
                <a:gd name="T66" fmla="*/ 207 w 3300"/>
                <a:gd name="T67" fmla="*/ 3822 h 6438"/>
                <a:gd name="T68" fmla="*/ 128 w 3300"/>
                <a:gd name="T69" fmla="*/ 4027 h 6438"/>
                <a:gd name="T70" fmla="*/ 67 w 3300"/>
                <a:gd name="T71" fmla="*/ 4231 h 6438"/>
                <a:gd name="T72" fmla="*/ 24 w 3300"/>
                <a:gd name="T73" fmla="*/ 4429 h 6438"/>
                <a:gd name="T74" fmla="*/ 2 w 3300"/>
                <a:gd name="T75" fmla="*/ 4625 h 6438"/>
                <a:gd name="T76" fmla="*/ 0 w 3300"/>
                <a:gd name="T77" fmla="*/ 4719 h 6438"/>
                <a:gd name="T78" fmla="*/ 0 w 3300"/>
                <a:gd name="T79" fmla="*/ 6428 h 6438"/>
                <a:gd name="T80" fmla="*/ 361 w 3300"/>
                <a:gd name="T81" fmla="*/ 6438 h 6438"/>
                <a:gd name="T82" fmla="*/ 361 w 3300"/>
                <a:gd name="T83" fmla="*/ 4794 h 6438"/>
                <a:gd name="T84" fmla="*/ 361 w 3300"/>
                <a:gd name="T85" fmla="*/ 4794 h 6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00" h="6438">
                  <a:moveTo>
                    <a:pt x="361" y="4794"/>
                  </a:moveTo>
                  <a:lnTo>
                    <a:pt x="362" y="4688"/>
                  </a:lnTo>
                  <a:lnTo>
                    <a:pt x="390" y="4468"/>
                  </a:lnTo>
                  <a:lnTo>
                    <a:pt x="445" y="4235"/>
                  </a:lnTo>
                  <a:lnTo>
                    <a:pt x="527" y="3991"/>
                  </a:lnTo>
                  <a:lnTo>
                    <a:pt x="635" y="3737"/>
                  </a:lnTo>
                  <a:lnTo>
                    <a:pt x="770" y="3470"/>
                  </a:lnTo>
                  <a:lnTo>
                    <a:pt x="931" y="3192"/>
                  </a:lnTo>
                  <a:lnTo>
                    <a:pt x="1120" y="2904"/>
                  </a:lnTo>
                  <a:lnTo>
                    <a:pt x="1227" y="2756"/>
                  </a:lnTo>
                  <a:lnTo>
                    <a:pt x="1362" y="2572"/>
                  </a:lnTo>
                  <a:lnTo>
                    <a:pt x="1618" y="2249"/>
                  </a:lnTo>
                  <a:lnTo>
                    <a:pt x="1934" y="1885"/>
                  </a:lnTo>
                  <a:lnTo>
                    <a:pt x="2036" y="1777"/>
                  </a:lnTo>
                  <a:lnTo>
                    <a:pt x="3300" y="0"/>
                  </a:lnTo>
                  <a:lnTo>
                    <a:pt x="3250" y="8"/>
                  </a:lnTo>
                  <a:lnTo>
                    <a:pt x="3164" y="36"/>
                  </a:lnTo>
                  <a:lnTo>
                    <a:pt x="3066" y="87"/>
                  </a:lnTo>
                  <a:lnTo>
                    <a:pt x="3030" y="118"/>
                  </a:lnTo>
                  <a:lnTo>
                    <a:pt x="2985" y="158"/>
                  </a:lnTo>
                  <a:lnTo>
                    <a:pt x="2886" y="233"/>
                  </a:lnTo>
                  <a:lnTo>
                    <a:pt x="2773" y="302"/>
                  </a:lnTo>
                  <a:lnTo>
                    <a:pt x="2651" y="364"/>
                  </a:lnTo>
                  <a:lnTo>
                    <a:pt x="2586" y="391"/>
                  </a:lnTo>
                  <a:lnTo>
                    <a:pt x="1676" y="1703"/>
                  </a:lnTo>
                  <a:lnTo>
                    <a:pt x="1545" y="1841"/>
                  </a:lnTo>
                  <a:lnTo>
                    <a:pt x="1268" y="2158"/>
                  </a:lnTo>
                  <a:lnTo>
                    <a:pt x="985" y="2515"/>
                  </a:lnTo>
                  <a:lnTo>
                    <a:pt x="777" y="2803"/>
                  </a:lnTo>
                  <a:lnTo>
                    <a:pt x="645" y="3002"/>
                  </a:lnTo>
                  <a:lnTo>
                    <a:pt x="521" y="3204"/>
                  </a:lnTo>
                  <a:lnTo>
                    <a:pt x="404" y="3408"/>
                  </a:lnTo>
                  <a:lnTo>
                    <a:pt x="299" y="3616"/>
                  </a:lnTo>
                  <a:lnTo>
                    <a:pt x="207" y="3822"/>
                  </a:lnTo>
                  <a:lnTo>
                    <a:pt x="128" y="4027"/>
                  </a:lnTo>
                  <a:lnTo>
                    <a:pt x="67" y="4231"/>
                  </a:lnTo>
                  <a:lnTo>
                    <a:pt x="24" y="4429"/>
                  </a:lnTo>
                  <a:lnTo>
                    <a:pt x="2" y="4625"/>
                  </a:lnTo>
                  <a:lnTo>
                    <a:pt x="0" y="4719"/>
                  </a:lnTo>
                  <a:lnTo>
                    <a:pt x="0" y="6428"/>
                  </a:lnTo>
                  <a:lnTo>
                    <a:pt x="361" y="6438"/>
                  </a:lnTo>
                  <a:lnTo>
                    <a:pt x="361" y="4794"/>
                  </a:lnTo>
                  <a:lnTo>
                    <a:pt x="361" y="4794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3033" y="3536"/>
              <a:ext cx="782" cy="390"/>
            </a:xfrm>
            <a:custGeom>
              <a:avLst/>
              <a:gdLst>
                <a:gd name="T0" fmla="*/ 0 w 2347"/>
                <a:gd name="T1" fmla="*/ 373 h 1172"/>
                <a:gd name="T2" fmla="*/ 60 w 2347"/>
                <a:gd name="T3" fmla="*/ 402 h 1172"/>
                <a:gd name="T4" fmla="*/ 172 w 2347"/>
                <a:gd name="T5" fmla="*/ 470 h 1172"/>
                <a:gd name="T6" fmla="*/ 276 w 2347"/>
                <a:gd name="T7" fmla="*/ 550 h 1172"/>
                <a:gd name="T8" fmla="*/ 368 w 2347"/>
                <a:gd name="T9" fmla="*/ 642 h 1172"/>
                <a:gd name="T10" fmla="*/ 449 w 2347"/>
                <a:gd name="T11" fmla="*/ 745 h 1172"/>
                <a:gd name="T12" fmla="*/ 517 w 2347"/>
                <a:gd name="T13" fmla="*/ 857 h 1172"/>
                <a:gd name="T14" fmla="*/ 571 w 2347"/>
                <a:gd name="T15" fmla="*/ 978 h 1172"/>
                <a:gd name="T16" fmla="*/ 610 w 2347"/>
                <a:gd name="T17" fmla="*/ 1106 h 1172"/>
                <a:gd name="T18" fmla="*/ 623 w 2347"/>
                <a:gd name="T19" fmla="*/ 1172 h 1172"/>
                <a:gd name="T20" fmla="*/ 2347 w 2347"/>
                <a:gd name="T21" fmla="*/ 1172 h 1172"/>
                <a:gd name="T22" fmla="*/ 2338 w 2347"/>
                <a:gd name="T23" fmla="*/ 1121 h 1172"/>
                <a:gd name="T24" fmla="*/ 2314 w 2347"/>
                <a:gd name="T25" fmla="*/ 1021 h 1172"/>
                <a:gd name="T26" fmla="*/ 2282 w 2347"/>
                <a:gd name="T27" fmla="*/ 926 h 1172"/>
                <a:gd name="T28" fmla="*/ 2246 w 2347"/>
                <a:gd name="T29" fmla="*/ 834 h 1172"/>
                <a:gd name="T30" fmla="*/ 2181 w 2347"/>
                <a:gd name="T31" fmla="*/ 704 h 1172"/>
                <a:gd name="T32" fmla="*/ 2076 w 2347"/>
                <a:gd name="T33" fmla="*/ 547 h 1172"/>
                <a:gd name="T34" fmla="*/ 1952 w 2347"/>
                <a:gd name="T35" fmla="*/ 408 h 1172"/>
                <a:gd name="T36" fmla="*/ 1811 w 2347"/>
                <a:gd name="T37" fmla="*/ 288 h 1172"/>
                <a:gd name="T38" fmla="*/ 1659 w 2347"/>
                <a:gd name="T39" fmla="*/ 187 h 1172"/>
                <a:gd name="T40" fmla="*/ 1494 w 2347"/>
                <a:gd name="T41" fmla="*/ 108 h 1172"/>
                <a:gd name="T42" fmla="*/ 1322 w 2347"/>
                <a:gd name="T43" fmla="*/ 49 h 1172"/>
                <a:gd name="T44" fmla="*/ 1143 w 2347"/>
                <a:gd name="T45" fmla="*/ 13 h 1172"/>
                <a:gd name="T46" fmla="*/ 960 w 2347"/>
                <a:gd name="T47" fmla="*/ 0 h 1172"/>
                <a:gd name="T48" fmla="*/ 776 w 2347"/>
                <a:gd name="T49" fmla="*/ 10 h 1172"/>
                <a:gd name="T50" fmla="*/ 593 w 2347"/>
                <a:gd name="T51" fmla="*/ 46 h 1172"/>
                <a:gd name="T52" fmla="*/ 414 w 2347"/>
                <a:gd name="T53" fmla="*/ 105 h 1172"/>
                <a:gd name="T54" fmla="*/ 285 w 2347"/>
                <a:gd name="T55" fmla="*/ 169 h 1172"/>
                <a:gd name="T56" fmla="*/ 200 w 2347"/>
                <a:gd name="T57" fmla="*/ 219 h 1172"/>
                <a:gd name="T58" fmla="*/ 118 w 2347"/>
                <a:gd name="T59" fmla="*/ 275 h 1172"/>
                <a:gd name="T60" fmla="*/ 38 w 2347"/>
                <a:gd name="T61" fmla="*/ 339 h 1172"/>
                <a:gd name="T62" fmla="*/ 0 w 2347"/>
                <a:gd name="T63" fmla="*/ 373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47" h="1172">
                  <a:moveTo>
                    <a:pt x="0" y="373"/>
                  </a:moveTo>
                  <a:lnTo>
                    <a:pt x="60" y="402"/>
                  </a:lnTo>
                  <a:lnTo>
                    <a:pt x="172" y="470"/>
                  </a:lnTo>
                  <a:lnTo>
                    <a:pt x="276" y="550"/>
                  </a:lnTo>
                  <a:lnTo>
                    <a:pt x="368" y="642"/>
                  </a:lnTo>
                  <a:lnTo>
                    <a:pt x="449" y="745"/>
                  </a:lnTo>
                  <a:lnTo>
                    <a:pt x="517" y="857"/>
                  </a:lnTo>
                  <a:lnTo>
                    <a:pt x="571" y="978"/>
                  </a:lnTo>
                  <a:lnTo>
                    <a:pt x="610" y="1106"/>
                  </a:lnTo>
                  <a:lnTo>
                    <a:pt x="623" y="1172"/>
                  </a:lnTo>
                  <a:lnTo>
                    <a:pt x="2347" y="1172"/>
                  </a:lnTo>
                  <a:lnTo>
                    <a:pt x="2338" y="1121"/>
                  </a:lnTo>
                  <a:lnTo>
                    <a:pt x="2314" y="1021"/>
                  </a:lnTo>
                  <a:lnTo>
                    <a:pt x="2282" y="926"/>
                  </a:lnTo>
                  <a:lnTo>
                    <a:pt x="2246" y="834"/>
                  </a:lnTo>
                  <a:lnTo>
                    <a:pt x="2181" y="704"/>
                  </a:lnTo>
                  <a:lnTo>
                    <a:pt x="2076" y="547"/>
                  </a:lnTo>
                  <a:lnTo>
                    <a:pt x="1952" y="408"/>
                  </a:lnTo>
                  <a:lnTo>
                    <a:pt x="1811" y="288"/>
                  </a:lnTo>
                  <a:lnTo>
                    <a:pt x="1659" y="187"/>
                  </a:lnTo>
                  <a:lnTo>
                    <a:pt x="1494" y="108"/>
                  </a:lnTo>
                  <a:lnTo>
                    <a:pt x="1322" y="49"/>
                  </a:lnTo>
                  <a:lnTo>
                    <a:pt x="1143" y="13"/>
                  </a:lnTo>
                  <a:lnTo>
                    <a:pt x="960" y="0"/>
                  </a:lnTo>
                  <a:lnTo>
                    <a:pt x="776" y="10"/>
                  </a:lnTo>
                  <a:lnTo>
                    <a:pt x="593" y="46"/>
                  </a:lnTo>
                  <a:lnTo>
                    <a:pt x="414" y="105"/>
                  </a:lnTo>
                  <a:lnTo>
                    <a:pt x="285" y="169"/>
                  </a:lnTo>
                  <a:lnTo>
                    <a:pt x="200" y="219"/>
                  </a:lnTo>
                  <a:lnTo>
                    <a:pt x="118" y="275"/>
                  </a:lnTo>
                  <a:lnTo>
                    <a:pt x="38" y="339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9EA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3033" y="3536"/>
              <a:ext cx="511" cy="390"/>
            </a:xfrm>
            <a:custGeom>
              <a:avLst/>
              <a:gdLst>
                <a:gd name="T0" fmla="*/ 1535 w 1535"/>
                <a:gd name="T1" fmla="*/ 124 h 1170"/>
                <a:gd name="T2" fmla="*/ 1489 w 1535"/>
                <a:gd name="T3" fmla="*/ 103 h 1170"/>
                <a:gd name="T4" fmla="*/ 1394 w 1535"/>
                <a:gd name="T5" fmla="*/ 69 h 1170"/>
                <a:gd name="T6" fmla="*/ 1296 w 1535"/>
                <a:gd name="T7" fmla="*/ 40 h 1170"/>
                <a:gd name="T8" fmla="*/ 1196 w 1535"/>
                <a:gd name="T9" fmla="*/ 20 h 1170"/>
                <a:gd name="T10" fmla="*/ 1097 w 1535"/>
                <a:gd name="T11" fmla="*/ 5 h 1170"/>
                <a:gd name="T12" fmla="*/ 996 w 1535"/>
                <a:gd name="T13" fmla="*/ 0 h 1170"/>
                <a:gd name="T14" fmla="*/ 894 w 1535"/>
                <a:gd name="T15" fmla="*/ 0 h 1170"/>
                <a:gd name="T16" fmla="*/ 793 w 1535"/>
                <a:gd name="T17" fmla="*/ 8 h 1170"/>
                <a:gd name="T18" fmla="*/ 694 w 1535"/>
                <a:gd name="T19" fmla="*/ 23 h 1170"/>
                <a:gd name="T20" fmla="*/ 593 w 1535"/>
                <a:gd name="T21" fmla="*/ 46 h 1170"/>
                <a:gd name="T22" fmla="*/ 495 w 1535"/>
                <a:gd name="T23" fmla="*/ 76 h 1170"/>
                <a:gd name="T24" fmla="*/ 400 w 1535"/>
                <a:gd name="T25" fmla="*/ 112 h 1170"/>
                <a:gd name="T26" fmla="*/ 305 w 1535"/>
                <a:gd name="T27" fmla="*/ 157 h 1170"/>
                <a:gd name="T28" fmla="*/ 214 w 1535"/>
                <a:gd name="T29" fmla="*/ 208 h 1170"/>
                <a:gd name="T30" fmla="*/ 126 w 1535"/>
                <a:gd name="T31" fmla="*/ 268 h 1170"/>
                <a:gd name="T32" fmla="*/ 41 w 1535"/>
                <a:gd name="T33" fmla="*/ 335 h 1170"/>
                <a:gd name="T34" fmla="*/ 0 w 1535"/>
                <a:gd name="T35" fmla="*/ 371 h 1170"/>
                <a:gd name="T36" fmla="*/ 60 w 1535"/>
                <a:gd name="T37" fmla="*/ 400 h 1170"/>
                <a:gd name="T38" fmla="*/ 172 w 1535"/>
                <a:gd name="T39" fmla="*/ 468 h 1170"/>
                <a:gd name="T40" fmla="*/ 276 w 1535"/>
                <a:gd name="T41" fmla="*/ 548 h 1170"/>
                <a:gd name="T42" fmla="*/ 368 w 1535"/>
                <a:gd name="T43" fmla="*/ 640 h 1170"/>
                <a:gd name="T44" fmla="*/ 449 w 1535"/>
                <a:gd name="T45" fmla="*/ 743 h 1170"/>
                <a:gd name="T46" fmla="*/ 517 w 1535"/>
                <a:gd name="T47" fmla="*/ 855 h 1170"/>
                <a:gd name="T48" fmla="*/ 571 w 1535"/>
                <a:gd name="T49" fmla="*/ 976 h 1170"/>
                <a:gd name="T50" fmla="*/ 610 w 1535"/>
                <a:gd name="T51" fmla="*/ 1104 h 1170"/>
                <a:gd name="T52" fmla="*/ 623 w 1535"/>
                <a:gd name="T53" fmla="*/ 1170 h 1170"/>
                <a:gd name="T54" fmla="*/ 723 w 1535"/>
                <a:gd name="T55" fmla="*/ 1170 h 1170"/>
                <a:gd name="T56" fmla="*/ 740 w 1535"/>
                <a:gd name="T57" fmla="*/ 1084 h 1170"/>
                <a:gd name="T58" fmla="*/ 790 w 1535"/>
                <a:gd name="T59" fmla="*/ 916 h 1170"/>
                <a:gd name="T60" fmla="*/ 862 w 1535"/>
                <a:gd name="T61" fmla="*/ 759 h 1170"/>
                <a:gd name="T62" fmla="*/ 950 w 1535"/>
                <a:gd name="T63" fmla="*/ 612 h 1170"/>
                <a:gd name="T64" fmla="*/ 1055 w 1535"/>
                <a:gd name="T65" fmla="*/ 476 h 1170"/>
                <a:gd name="T66" fmla="*/ 1176 w 1535"/>
                <a:gd name="T67" fmla="*/ 355 h 1170"/>
                <a:gd name="T68" fmla="*/ 1310 w 1535"/>
                <a:gd name="T69" fmla="*/ 250 h 1170"/>
                <a:gd name="T70" fmla="*/ 1457 w 1535"/>
                <a:gd name="T71" fmla="*/ 161 h 1170"/>
                <a:gd name="T72" fmla="*/ 1535 w 1535"/>
                <a:gd name="T73" fmla="*/ 124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35" h="1170">
                  <a:moveTo>
                    <a:pt x="1535" y="124"/>
                  </a:moveTo>
                  <a:lnTo>
                    <a:pt x="1489" y="103"/>
                  </a:lnTo>
                  <a:lnTo>
                    <a:pt x="1394" y="69"/>
                  </a:lnTo>
                  <a:lnTo>
                    <a:pt x="1296" y="40"/>
                  </a:lnTo>
                  <a:lnTo>
                    <a:pt x="1196" y="20"/>
                  </a:lnTo>
                  <a:lnTo>
                    <a:pt x="1097" y="5"/>
                  </a:lnTo>
                  <a:lnTo>
                    <a:pt x="996" y="0"/>
                  </a:lnTo>
                  <a:lnTo>
                    <a:pt x="894" y="0"/>
                  </a:lnTo>
                  <a:lnTo>
                    <a:pt x="793" y="8"/>
                  </a:lnTo>
                  <a:lnTo>
                    <a:pt x="694" y="23"/>
                  </a:lnTo>
                  <a:lnTo>
                    <a:pt x="593" y="46"/>
                  </a:lnTo>
                  <a:lnTo>
                    <a:pt x="495" y="76"/>
                  </a:lnTo>
                  <a:lnTo>
                    <a:pt x="400" y="112"/>
                  </a:lnTo>
                  <a:lnTo>
                    <a:pt x="305" y="157"/>
                  </a:lnTo>
                  <a:lnTo>
                    <a:pt x="214" y="208"/>
                  </a:lnTo>
                  <a:lnTo>
                    <a:pt x="126" y="268"/>
                  </a:lnTo>
                  <a:lnTo>
                    <a:pt x="41" y="335"/>
                  </a:lnTo>
                  <a:lnTo>
                    <a:pt x="0" y="371"/>
                  </a:lnTo>
                  <a:lnTo>
                    <a:pt x="60" y="400"/>
                  </a:lnTo>
                  <a:lnTo>
                    <a:pt x="172" y="468"/>
                  </a:lnTo>
                  <a:lnTo>
                    <a:pt x="276" y="548"/>
                  </a:lnTo>
                  <a:lnTo>
                    <a:pt x="368" y="640"/>
                  </a:lnTo>
                  <a:lnTo>
                    <a:pt x="449" y="743"/>
                  </a:lnTo>
                  <a:lnTo>
                    <a:pt x="517" y="855"/>
                  </a:lnTo>
                  <a:lnTo>
                    <a:pt x="571" y="976"/>
                  </a:lnTo>
                  <a:lnTo>
                    <a:pt x="610" y="1104"/>
                  </a:lnTo>
                  <a:lnTo>
                    <a:pt x="623" y="1170"/>
                  </a:lnTo>
                  <a:lnTo>
                    <a:pt x="723" y="1170"/>
                  </a:lnTo>
                  <a:lnTo>
                    <a:pt x="740" y="1084"/>
                  </a:lnTo>
                  <a:lnTo>
                    <a:pt x="790" y="916"/>
                  </a:lnTo>
                  <a:lnTo>
                    <a:pt x="862" y="759"/>
                  </a:lnTo>
                  <a:lnTo>
                    <a:pt x="950" y="612"/>
                  </a:lnTo>
                  <a:lnTo>
                    <a:pt x="1055" y="476"/>
                  </a:lnTo>
                  <a:lnTo>
                    <a:pt x="1176" y="355"/>
                  </a:lnTo>
                  <a:lnTo>
                    <a:pt x="1310" y="250"/>
                  </a:lnTo>
                  <a:lnTo>
                    <a:pt x="1457" y="161"/>
                  </a:lnTo>
                  <a:lnTo>
                    <a:pt x="1535" y="124"/>
                  </a:lnTo>
                  <a:close/>
                </a:path>
              </a:pathLst>
            </a:custGeom>
            <a:solidFill>
              <a:srgbClr val="868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022" y="3681"/>
              <a:ext cx="564" cy="245"/>
            </a:xfrm>
            <a:custGeom>
              <a:avLst/>
              <a:gdLst>
                <a:gd name="T0" fmla="*/ 1436 w 1691"/>
                <a:gd name="T1" fmla="*/ 737 h 737"/>
                <a:gd name="T2" fmla="*/ 1472 w 1691"/>
                <a:gd name="T3" fmla="*/ 737 h 737"/>
                <a:gd name="T4" fmla="*/ 1531 w 1691"/>
                <a:gd name="T5" fmla="*/ 730 h 737"/>
                <a:gd name="T6" fmla="*/ 1580 w 1691"/>
                <a:gd name="T7" fmla="*/ 719 h 737"/>
                <a:gd name="T8" fmla="*/ 1619 w 1691"/>
                <a:gd name="T9" fmla="*/ 703 h 737"/>
                <a:gd name="T10" fmla="*/ 1648 w 1691"/>
                <a:gd name="T11" fmla="*/ 683 h 737"/>
                <a:gd name="T12" fmla="*/ 1668 w 1691"/>
                <a:gd name="T13" fmla="*/ 660 h 737"/>
                <a:gd name="T14" fmla="*/ 1687 w 1691"/>
                <a:gd name="T15" fmla="*/ 621 h 737"/>
                <a:gd name="T16" fmla="*/ 1691 w 1691"/>
                <a:gd name="T17" fmla="*/ 568 h 737"/>
                <a:gd name="T18" fmla="*/ 1681 w 1691"/>
                <a:gd name="T19" fmla="*/ 517 h 737"/>
                <a:gd name="T20" fmla="*/ 1657 w 1691"/>
                <a:gd name="T21" fmla="*/ 460 h 737"/>
                <a:gd name="T22" fmla="*/ 1651 w 1691"/>
                <a:gd name="T23" fmla="*/ 451 h 737"/>
                <a:gd name="T24" fmla="*/ 1612 w 1691"/>
                <a:gd name="T25" fmla="*/ 385 h 737"/>
                <a:gd name="T26" fmla="*/ 1520 w 1691"/>
                <a:gd name="T27" fmla="*/ 269 h 737"/>
                <a:gd name="T28" fmla="*/ 1415 w 1691"/>
                <a:gd name="T29" fmla="*/ 176 h 737"/>
                <a:gd name="T30" fmla="*/ 1301 w 1691"/>
                <a:gd name="T31" fmla="*/ 102 h 737"/>
                <a:gd name="T32" fmla="*/ 1178 w 1691"/>
                <a:gd name="T33" fmla="*/ 49 h 737"/>
                <a:gd name="T34" fmla="*/ 1050 w 1691"/>
                <a:gd name="T35" fmla="*/ 15 h 737"/>
                <a:gd name="T36" fmla="*/ 921 w 1691"/>
                <a:gd name="T37" fmla="*/ 0 h 737"/>
                <a:gd name="T38" fmla="*/ 790 w 1691"/>
                <a:gd name="T39" fmla="*/ 4 h 737"/>
                <a:gd name="T40" fmla="*/ 660 w 1691"/>
                <a:gd name="T41" fmla="*/ 26 h 737"/>
                <a:gd name="T42" fmla="*/ 536 w 1691"/>
                <a:gd name="T43" fmla="*/ 66 h 737"/>
                <a:gd name="T44" fmla="*/ 418 w 1691"/>
                <a:gd name="T45" fmla="*/ 124 h 737"/>
                <a:gd name="T46" fmla="*/ 310 w 1691"/>
                <a:gd name="T47" fmla="*/ 199 h 737"/>
                <a:gd name="T48" fmla="*/ 212 w 1691"/>
                <a:gd name="T49" fmla="*/ 291 h 737"/>
                <a:gd name="T50" fmla="*/ 130 w 1691"/>
                <a:gd name="T51" fmla="*/ 399 h 737"/>
                <a:gd name="T52" fmla="*/ 64 w 1691"/>
                <a:gd name="T53" fmla="*/ 523 h 737"/>
                <a:gd name="T54" fmla="*/ 15 w 1691"/>
                <a:gd name="T55" fmla="*/ 661 h 737"/>
                <a:gd name="T56" fmla="*/ 0 w 1691"/>
                <a:gd name="T57" fmla="*/ 737 h 737"/>
                <a:gd name="T58" fmla="*/ 1436 w 1691"/>
                <a:gd name="T59" fmla="*/ 737 h 737"/>
                <a:gd name="T60" fmla="*/ 1436 w 1691"/>
                <a:gd name="T61" fmla="*/ 73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1" h="737">
                  <a:moveTo>
                    <a:pt x="1436" y="737"/>
                  </a:moveTo>
                  <a:lnTo>
                    <a:pt x="1472" y="737"/>
                  </a:lnTo>
                  <a:lnTo>
                    <a:pt x="1531" y="730"/>
                  </a:lnTo>
                  <a:lnTo>
                    <a:pt x="1580" y="719"/>
                  </a:lnTo>
                  <a:lnTo>
                    <a:pt x="1619" y="703"/>
                  </a:lnTo>
                  <a:lnTo>
                    <a:pt x="1648" y="683"/>
                  </a:lnTo>
                  <a:lnTo>
                    <a:pt x="1668" y="660"/>
                  </a:lnTo>
                  <a:lnTo>
                    <a:pt x="1687" y="621"/>
                  </a:lnTo>
                  <a:lnTo>
                    <a:pt x="1691" y="568"/>
                  </a:lnTo>
                  <a:lnTo>
                    <a:pt x="1681" y="517"/>
                  </a:lnTo>
                  <a:lnTo>
                    <a:pt x="1657" y="460"/>
                  </a:lnTo>
                  <a:lnTo>
                    <a:pt x="1651" y="451"/>
                  </a:lnTo>
                  <a:lnTo>
                    <a:pt x="1612" y="385"/>
                  </a:lnTo>
                  <a:lnTo>
                    <a:pt x="1520" y="269"/>
                  </a:lnTo>
                  <a:lnTo>
                    <a:pt x="1415" y="176"/>
                  </a:lnTo>
                  <a:lnTo>
                    <a:pt x="1301" y="102"/>
                  </a:lnTo>
                  <a:lnTo>
                    <a:pt x="1178" y="49"/>
                  </a:lnTo>
                  <a:lnTo>
                    <a:pt x="1050" y="15"/>
                  </a:lnTo>
                  <a:lnTo>
                    <a:pt x="921" y="0"/>
                  </a:lnTo>
                  <a:lnTo>
                    <a:pt x="790" y="4"/>
                  </a:lnTo>
                  <a:lnTo>
                    <a:pt x="660" y="26"/>
                  </a:lnTo>
                  <a:lnTo>
                    <a:pt x="536" y="66"/>
                  </a:lnTo>
                  <a:lnTo>
                    <a:pt x="418" y="124"/>
                  </a:lnTo>
                  <a:lnTo>
                    <a:pt x="310" y="199"/>
                  </a:lnTo>
                  <a:lnTo>
                    <a:pt x="212" y="291"/>
                  </a:lnTo>
                  <a:lnTo>
                    <a:pt x="130" y="399"/>
                  </a:lnTo>
                  <a:lnTo>
                    <a:pt x="64" y="523"/>
                  </a:lnTo>
                  <a:lnTo>
                    <a:pt x="15" y="661"/>
                  </a:lnTo>
                  <a:lnTo>
                    <a:pt x="0" y="737"/>
                  </a:lnTo>
                  <a:lnTo>
                    <a:pt x="1436" y="737"/>
                  </a:lnTo>
                  <a:lnTo>
                    <a:pt x="1436" y="737"/>
                  </a:lnTo>
                  <a:close/>
                </a:path>
              </a:pathLst>
            </a:custGeom>
            <a:solidFill>
              <a:srgbClr val="E4E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4022" y="3680"/>
              <a:ext cx="406" cy="246"/>
            </a:xfrm>
            <a:custGeom>
              <a:avLst/>
              <a:gdLst>
                <a:gd name="T0" fmla="*/ 1217 w 1217"/>
                <a:gd name="T1" fmla="*/ 67 h 738"/>
                <a:gd name="T2" fmla="*/ 1167 w 1217"/>
                <a:gd name="T3" fmla="*/ 49 h 738"/>
                <a:gd name="T4" fmla="*/ 1067 w 1217"/>
                <a:gd name="T5" fmla="*/ 20 h 738"/>
                <a:gd name="T6" fmla="*/ 968 w 1217"/>
                <a:gd name="T7" fmla="*/ 4 h 738"/>
                <a:gd name="T8" fmla="*/ 867 w 1217"/>
                <a:gd name="T9" fmla="*/ 0 h 738"/>
                <a:gd name="T10" fmla="*/ 769 w 1217"/>
                <a:gd name="T11" fmla="*/ 7 h 738"/>
                <a:gd name="T12" fmla="*/ 673 w 1217"/>
                <a:gd name="T13" fmla="*/ 24 h 738"/>
                <a:gd name="T14" fmla="*/ 581 w 1217"/>
                <a:gd name="T15" fmla="*/ 52 h 738"/>
                <a:gd name="T16" fmla="*/ 490 w 1217"/>
                <a:gd name="T17" fmla="*/ 89 h 738"/>
                <a:gd name="T18" fmla="*/ 405 w 1217"/>
                <a:gd name="T19" fmla="*/ 135 h 738"/>
                <a:gd name="T20" fmla="*/ 326 w 1217"/>
                <a:gd name="T21" fmla="*/ 191 h 738"/>
                <a:gd name="T22" fmla="*/ 252 w 1217"/>
                <a:gd name="T23" fmla="*/ 256 h 738"/>
                <a:gd name="T24" fmla="*/ 188 w 1217"/>
                <a:gd name="T25" fmla="*/ 328 h 738"/>
                <a:gd name="T26" fmla="*/ 128 w 1217"/>
                <a:gd name="T27" fmla="*/ 407 h 738"/>
                <a:gd name="T28" fmla="*/ 79 w 1217"/>
                <a:gd name="T29" fmla="*/ 494 h 738"/>
                <a:gd name="T30" fmla="*/ 39 w 1217"/>
                <a:gd name="T31" fmla="*/ 587 h 738"/>
                <a:gd name="T32" fmla="*/ 10 w 1217"/>
                <a:gd name="T33" fmla="*/ 687 h 738"/>
                <a:gd name="T34" fmla="*/ 0 w 1217"/>
                <a:gd name="T35" fmla="*/ 738 h 738"/>
                <a:gd name="T36" fmla="*/ 680 w 1217"/>
                <a:gd name="T37" fmla="*/ 738 h 738"/>
                <a:gd name="T38" fmla="*/ 690 w 1217"/>
                <a:gd name="T39" fmla="*/ 682 h 738"/>
                <a:gd name="T40" fmla="*/ 725 w 1217"/>
                <a:gd name="T41" fmla="*/ 573 h 738"/>
                <a:gd name="T42" fmla="*/ 771 w 1217"/>
                <a:gd name="T43" fmla="*/ 471 h 738"/>
                <a:gd name="T44" fmla="*/ 830 w 1217"/>
                <a:gd name="T45" fmla="*/ 377 h 738"/>
                <a:gd name="T46" fmla="*/ 899 w 1217"/>
                <a:gd name="T47" fmla="*/ 289 h 738"/>
                <a:gd name="T48" fmla="*/ 980 w 1217"/>
                <a:gd name="T49" fmla="*/ 213 h 738"/>
                <a:gd name="T50" fmla="*/ 1069 w 1217"/>
                <a:gd name="T51" fmla="*/ 147 h 738"/>
                <a:gd name="T52" fmla="*/ 1165 w 1217"/>
                <a:gd name="T53" fmla="*/ 90 h 738"/>
                <a:gd name="T54" fmla="*/ 1217 w 1217"/>
                <a:gd name="T55" fmla="*/ 67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17" h="738">
                  <a:moveTo>
                    <a:pt x="1217" y="67"/>
                  </a:moveTo>
                  <a:lnTo>
                    <a:pt x="1167" y="49"/>
                  </a:lnTo>
                  <a:lnTo>
                    <a:pt x="1067" y="20"/>
                  </a:lnTo>
                  <a:lnTo>
                    <a:pt x="968" y="4"/>
                  </a:lnTo>
                  <a:lnTo>
                    <a:pt x="867" y="0"/>
                  </a:lnTo>
                  <a:lnTo>
                    <a:pt x="769" y="7"/>
                  </a:lnTo>
                  <a:lnTo>
                    <a:pt x="673" y="24"/>
                  </a:lnTo>
                  <a:lnTo>
                    <a:pt x="581" y="52"/>
                  </a:lnTo>
                  <a:lnTo>
                    <a:pt x="490" y="89"/>
                  </a:lnTo>
                  <a:lnTo>
                    <a:pt x="405" y="135"/>
                  </a:lnTo>
                  <a:lnTo>
                    <a:pt x="326" y="191"/>
                  </a:lnTo>
                  <a:lnTo>
                    <a:pt x="252" y="256"/>
                  </a:lnTo>
                  <a:lnTo>
                    <a:pt x="188" y="328"/>
                  </a:lnTo>
                  <a:lnTo>
                    <a:pt x="128" y="407"/>
                  </a:lnTo>
                  <a:lnTo>
                    <a:pt x="79" y="494"/>
                  </a:lnTo>
                  <a:lnTo>
                    <a:pt x="39" y="587"/>
                  </a:lnTo>
                  <a:lnTo>
                    <a:pt x="10" y="687"/>
                  </a:lnTo>
                  <a:lnTo>
                    <a:pt x="0" y="738"/>
                  </a:lnTo>
                  <a:lnTo>
                    <a:pt x="680" y="738"/>
                  </a:lnTo>
                  <a:lnTo>
                    <a:pt x="690" y="682"/>
                  </a:lnTo>
                  <a:lnTo>
                    <a:pt x="725" y="573"/>
                  </a:lnTo>
                  <a:lnTo>
                    <a:pt x="771" y="471"/>
                  </a:lnTo>
                  <a:lnTo>
                    <a:pt x="830" y="377"/>
                  </a:lnTo>
                  <a:lnTo>
                    <a:pt x="899" y="289"/>
                  </a:lnTo>
                  <a:lnTo>
                    <a:pt x="980" y="213"/>
                  </a:lnTo>
                  <a:lnTo>
                    <a:pt x="1069" y="147"/>
                  </a:lnTo>
                  <a:lnTo>
                    <a:pt x="1165" y="90"/>
                  </a:lnTo>
                  <a:lnTo>
                    <a:pt x="1217" y="67"/>
                  </a:lnTo>
                  <a:close/>
                </a:path>
              </a:pathLst>
            </a:custGeom>
            <a:solidFill>
              <a:srgbClr val="C8C7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2559" y="3629"/>
              <a:ext cx="681" cy="297"/>
            </a:xfrm>
            <a:custGeom>
              <a:avLst/>
              <a:gdLst>
                <a:gd name="T0" fmla="*/ 35 w 2045"/>
                <a:gd name="T1" fmla="*/ 573 h 891"/>
                <a:gd name="T2" fmla="*/ 29 w 2045"/>
                <a:gd name="T3" fmla="*/ 583 h 891"/>
                <a:gd name="T4" fmla="*/ 9 w 2045"/>
                <a:gd name="T5" fmla="*/ 647 h 891"/>
                <a:gd name="T6" fmla="*/ 0 w 2045"/>
                <a:gd name="T7" fmla="*/ 703 h 891"/>
                <a:gd name="T8" fmla="*/ 4 w 2045"/>
                <a:gd name="T9" fmla="*/ 762 h 891"/>
                <a:gd name="T10" fmla="*/ 22 w 2045"/>
                <a:gd name="T11" fmla="*/ 805 h 891"/>
                <a:gd name="T12" fmla="*/ 40 w 2045"/>
                <a:gd name="T13" fmla="*/ 831 h 891"/>
                <a:gd name="T14" fmla="*/ 66 w 2045"/>
                <a:gd name="T15" fmla="*/ 853 h 891"/>
                <a:gd name="T16" fmla="*/ 101 w 2045"/>
                <a:gd name="T17" fmla="*/ 871 h 891"/>
                <a:gd name="T18" fmla="*/ 146 w 2045"/>
                <a:gd name="T19" fmla="*/ 884 h 891"/>
                <a:gd name="T20" fmla="*/ 200 w 2045"/>
                <a:gd name="T21" fmla="*/ 891 h 891"/>
                <a:gd name="T22" fmla="*/ 233 w 2045"/>
                <a:gd name="T23" fmla="*/ 891 h 891"/>
                <a:gd name="T24" fmla="*/ 233 w 2045"/>
                <a:gd name="T25" fmla="*/ 891 h 891"/>
                <a:gd name="T26" fmla="*/ 2045 w 2045"/>
                <a:gd name="T27" fmla="*/ 891 h 891"/>
                <a:gd name="T28" fmla="*/ 2037 w 2045"/>
                <a:gd name="T29" fmla="*/ 844 h 891"/>
                <a:gd name="T30" fmla="*/ 2012 w 2045"/>
                <a:gd name="T31" fmla="*/ 753 h 891"/>
                <a:gd name="T32" fmla="*/ 1980 w 2045"/>
                <a:gd name="T33" fmla="*/ 664 h 891"/>
                <a:gd name="T34" fmla="*/ 1940 w 2045"/>
                <a:gd name="T35" fmla="*/ 579 h 891"/>
                <a:gd name="T36" fmla="*/ 1894 w 2045"/>
                <a:gd name="T37" fmla="*/ 498 h 891"/>
                <a:gd name="T38" fmla="*/ 1841 w 2045"/>
                <a:gd name="T39" fmla="*/ 423 h 891"/>
                <a:gd name="T40" fmla="*/ 1782 w 2045"/>
                <a:gd name="T41" fmla="*/ 351 h 891"/>
                <a:gd name="T42" fmla="*/ 1717 w 2045"/>
                <a:gd name="T43" fmla="*/ 287 h 891"/>
                <a:gd name="T44" fmla="*/ 1646 w 2045"/>
                <a:gd name="T45" fmla="*/ 226 h 891"/>
                <a:gd name="T46" fmla="*/ 1571 w 2045"/>
                <a:gd name="T47" fmla="*/ 173 h 891"/>
                <a:gd name="T48" fmla="*/ 1491 w 2045"/>
                <a:gd name="T49" fmla="*/ 125 h 891"/>
                <a:gd name="T50" fmla="*/ 1407 w 2045"/>
                <a:gd name="T51" fmla="*/ 85 h 891"/>
                <a:gd name="T52" fmla="*/ 1318 w 2045"/>
                <a:gd name="T53" fmla="*/ 52 h 891"/>
                <a:gd name="T54" fmla="*/ 1227 w 2045"/>
                <a:gd name="T55" fmla="*/ 26 h 891"/>
                <a:gd name="T56" fmla="*/ 1132 w 2045"/>
                <a:gd name="T57" fmla="*/ 9 h 891"/>
                <a:gd name="T58" fmla="*/ 1034 w 2045"/>
                <a:gd name="T59" fmla="*/ 0 h 891"/>
                <a:gd name="T60" fmla="*/ 985 w 2045"/>
                <a:gd name="T61" fmla="*/ 0 h 891"/>
                <a:gd name="T62" fmla="*/ 909 w 2045"/>
                <a:gd name="T63" fmla="*/ 1 h 891"/>
                <a:gd name="T64" fmla="*/ 759 w 2045"/>
                <a:gd name="T65" fmla="*/ 23 h 891"/>
                <a:gd name="T66" fmla="*/ 618 w 2045"/>
                <a:gd name="T67" fmla="*/ 63 h 891"/>
                <a:gd name="T68" fmla="*/ 485 w 2045"/>
                <a:gd name="T69" fmla="*/ 122 h 891"/>
                <a:gd name="T70" fmla="*/ 362 w 2045"/>
                <a:gd name="T71" fmla="*/ 197 h 891"/>
                <a:gd name="T72" fmla="*/ 251 w 2045"/>
                <a:gd name="T73" fmla="*/ 288 h 891"/>
                <a:gd name="T74" fmla="*/ 153 w 2045"/>
                <a:gd name="T75" fmla="*/ 393 h 891"/>
                <a:gd name="T76" fmla="*/ 69 w 2045"/>
                <a:gd name="T77" fmla="*/ 510 h 891"/>
                <a:gd name="T78" fmla="*/ 35 w 2045"/>
                <a:gd name="T79" fmla="*/ 573 h 891"/>
                <a:gd name="T80" fmla="*/ 35 w 2045"/>
                <a:gd name="T81" fmla="*/ 57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45" h="891">
                  <a:moveTo>
                    <a:pt x="35" y="573"/>
                  </a:moveTo>
                  <a:lnTo>
                    <a:pt x="29" y="583"/>
                  </a:lnTo>
                  <a:lnTo>
                    <a:pt x="9" y="647"/>
                  </a:lnTo>
                  <a:lnTo>
                    <a:pt x="0" y="703"/>
                  </a:lnTo>
                  <a:lnTo>
                    <a:pt x="4" y="762"/>
                  </a:lnTo>
                  <a:lnTo>
                    <a:pt x="22" y="805"/>
                  </a:lnTo>
                  <a:lnTo>
                    <a:pt x="40" y="831"/>
                  </a:lnTo>
                  <a:lnTo>
                    <a:pt x="66" y="853"/>
                  </a:lnTo>
                  <a:lnTo>
                    <a:pt x="101" y="871"/>
                  </a:lnTo>
                  <a:lnTo>
                    <a:pt x="146" y="884"/>
                  </a:lnTo>
                  <a:lnTo>
                    <a:pt x="200" y="891"/>
                  </a:lnTo>
                  <a:lnTo>
                    <a:pt x="233" y="891"/>
                  </a:lnTo>
                  <a:lnTo>
                    <a:pt x="233" y="891"/>
                  </a:lnTo>
                  <a:lnTo>
                    <a:pt x="2045" y="891"/>
                  </a:lnTo>
                  <a:lnTo>
                    <a:pt x="2037" y="844"/>
                  </a:lnTo>
                  <a:lnTo>
                    <a:pt x="2012" y="753"/>
                  </a:lnTo>
                  <a:lnTo>
                    <a:pt x="1980" y="664"/>
                  </a:lnTo>
                  <a:lnTo>
                    <a:pt x="1940" y="579"/>
                  </a:lnTo>
                  <a:lnTo>
                    <a:pt x="1894" y="498"/>
                  </a:lnTo>
                  <a:lnTo>
                    <a:pt x="1841" y="423"/>
                  </a:lnTo>
                  <a:lnTo>
                    <a:pt x="1782" y="351"/>
                  </a:lnTo>
                  <a:lnTo>
                    <a:pt x="1717" y="287"/>
                  </a:lnTo>
                  <a:lnTo>
                    <a:pt x="1646" y="226"/>
                  </a:lnTo>
                  <a:lnTo>
                    <a:pt x="1571" y="173"/>
                  </a:lnTo>
                  <a:lnTo>
                    <a:pt x="1491" y="125"/>
                  </a:lnTo>
                  <a:lnTo>
                    <a:pt x="1407" y="85"/>
                  </a:lnTo>
                  <a:lnTo>
                    <a:pt x="1318" y="52"/>
                  </a:lnTo>
                  <a:lnTo>
                    <a:pt x="1227" y="26"/>
                  </a:lnTo>
                  <a:lnTo>
                    <a:pt x="1132" y="9"/>
                  </a:lnTo>
                  <a:lnTo>
                    <a:pt x="1034" y="0"/>
                  </a:lnTo>
                  <a:lnTo>
                    <a:pt x="985" y="0"/>
                  </a:lnTo>
                  <a:lnTo>
                    <a:pt x="909" y="1"/>
                  </a:lnTo>
                  <a:lnTo>
                    <a:pt x="759" y="23"/>
                  </a:lnTo>
                  <a:lnTo>
                    <a:pt x="618" y="63"/>
                  </a:lnTo>
                  <a:lnTo>
                    <a:pt x="485" y="122"/>
                  </a:lnTo>
                  <a:lnTo>
                    <a:pt x="362" y="197"/>
                  </a:lnTo>
                  <a:lnTo>
                    <a:pt x="251" y="288"/>
                  </a:lnTo>
                  <a:lnTo>
                    <a:pt x="153" y="393"/>
                  </a:lnTo>
                  <a:lnTo>
                    <a:pt x="69" y="510"/>
                  </a:lnTo>
                  <a:lnTo>
                    <a:pt x="35" y="573"/>
                  </a:lnTo>
                  <a:lnTo>
                    <a:pt x="35" y="573"/>
                  </a:lnTo>
                  <a:close/>
                </a:path>
              </a:pathLst>
            </a:custGeom>
            <a:solidFill>
              <a:srgbClr val="9EA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2559" y="3629"/>
              <a:ext cx="431" cy="297"/>
            </a:xfrm>
            <a:custGeom>
              <a:avLst/>
              <a:gdLst>
                <a:gd name="T0" fmla="*/ 652 w 1295"/>
                <a:gd name="T1" fmla="*/ 573 h 891"/>
                <a:gd name="T2" fmla="*/ 652 w 1295"/>
                <a:gd name="T3" fmla="*/ 573 h 891"/>
                <a:gd name="T4" fmla="*/ 678 w 1295"/>
                <a:gd name="T5" fmla="*/ 526 h 891"/>
                <a:gd name="T6" fmla="*/ 737 w 1295"/>
                <a:gd name="T7" fmla="*/ 438 h 891"/>
                <a:gd name="T8" fmla="*/ 804 w 1295"/>
                <a:gd name="T9" fmla="*/ 356 h 891"/>
                <a:gd name="T10" fmla="*/ 879 w 1295"/>
                <a:gd name="T11" fmla="*/ 279 h 891"/>
                <a:gd name="T12" fmla="*/ 961 w 1295"/>
                <a:gd name="T13" fmla="*/ 213 h 891"/>
                <a:gd name="T14" fmla="*/ 1049 w 1295"/>
                <a:gd name="T15" fmla="*/ 153 h 891"/>
                <a:gd name="T16" fmla="*/ 1144 w 1295"/>
                <a:gd name="T17" fmla="*/ 102 h 891"/>
                <a:gd name="T18" fmla="*/ 1243 w 1295"/>
                <a:gd name="T19" fmla="*/ 62 h 891"/>
                <a:gd name="T20" fmla="*/ 1295 w 1295"/>
                <a:gd name="T21" fmla="*/ 45 h 891"/>
                <a:gd name="T22" fmla="*/ 1220 w 1295"/>
                <a:gd name="T23" fmla="*/ 25 h 891"/>
                <a:gd name="T24" fmla="*/ 1066 w 1295"/>
                <a:gd name="T25" fmla="*/ 1 h 891"/>
                <a:gd name="T26" fmla="*/ 985 w 1295"/>
                <a:gd name="T27" fmla="*/ 0 h 891"/>
                <a:gd name="T28" fmla="*/ 909 w 1295"/>
                <a:gd name="T29" fmla="*/ 1 h 891"/>
                <a:gd name="T30" fmla="*/ 759 w 1295"/>
                <a:gd name="T31" fmla="*/ 23 h 891"/>
                <a:gd name="T32" fmla="*/ 618 w 1295"/>
                <a:gd name="T33" fmla="*/ 63 h 891"/>
                <a:gd name="T34" fmla="*/ 485 w 1295"/>
                <a:gd name="T35" fmla="*/ 122 h 891"/>
                <a:gd name="T36" fmla="*/ 362 w 1295"/>
                <a:gd name="T37" fmla="*/ 197 h 891"/>
                <a:gd name="T38" fmla="*/ 251 w 1295"/>
                <a:gd name="T39" fmla="*/ 288 h 891"/>
                <a:gd name="T40" fmla="*/ 153 w 1295"/>
                <a:gd name="T41" fmla="*/ 393 h 891"/>
                <a:gd name="T42" fmla="*/ 69 w 1295"/>
                <a:gd name="T43" fmla="*/ 510 h 891"/>
                <a:gd name="T44" fmla="*/ 35 w 1295"/>
                <a:gd name="T45" fmla="*/ 573 h 891"/>
                <a:gd name="T46" fmla="*/ 35 w 1295"/>
                <a:gd name="T47" fmla="*/ 573 h 891"/>
                <a:gd name="T48" fmla="*/ 29 w 1295"/>
                <a:gd name="T49" fmla="*/ 583 h 891"/>
                <a:gd name="T50" fmla="*/ 9 w 1295"/>
                <a:gd name="T51" fmla="*/ 647 h 891"/>
                <a:gd name="T52" fmla="*/ 0 w 1295"/>
                <a:gd name="T53" fmla="*/ 703 h 891"/>
                <a:gd name="T54" fmla="*/ 4 w 1295"/>
                <a:gd name="T55" fmla="*/ 762 h 891"/>
                <a:gd name="T56" fmla="*/ 22 w 1295"/>
                <a:gd name="T57" fmla="*/ 805 h 891"/>
                <a:gd name="T58" fmla="*/ 40 w 1295"/>
                <a:gd name="T59" fmla="*/ 831 h 891"/>
                <a:gd name="T60" fmla="*/ 66 w 1295"/>
                <a:gd name="T61" fmla="*/ 853 h 891"/>
                <a:gd name="T62" fmla="*/ 101 w 1295"/>
                <a:gd name="T63" fmla="*/ 871 h 891"/>
                <a:gd name="T64" fmla="*/ 146 w 1295"/>
                <a:gd name="T65" fmla="*/ 884 h 891"/>
                <a:gd name="T66" fmla="*/ 200 w 1295"/>
                <a:gd name="T67" fmla="*/ 891 h 891"/>
                <a:gd name="T68" fmla="*/ 233 w 1295"/>
                <a:gd name="T69" fmla="*/ 891 h 891"/>
                <a:gd name="T70" fmla="*/ 233 w 1295"/>
                <a:gd name="T71" fmla="*/ 891 h 891"/>
                <a:gd name="T72" fmla="*/ 851 w 1295"/>
                <a:gd name="T73" fmla="*/ 891 h 891"/>
                <a:gd name="T74" fmla="*/ 820 w 1295"/>
                <a:gd name="T75" fmla="*/ 891 h 891"/>
                <a:gd name="T76" fmla="*/ 765 w 1295"/>
                <a:gd name="T77" fmla="*/ 884 h 891"/>
                <a:gd name="T78" fmla="*/ 720 w 1295"/>
                <a:gd name="T79" fmla="*/ 871 h 891"/>
                <a:gd name="T80" fmla="*/ 684 w 1295"/>
                <a:gd name="T81" fmla="*/ 853 h 891"/>
                <a:gd name="T82" fmla="*/ 658 w 1295"/>
                <a:gd name="T83" fmla="*/ 831 h 891"/>
                <a:gd name="T84" fmla="*/ 639 w 1295"/>
                <a:gd name="T85" fmla="*/ 805 h 891"/>
                <a:gd name="T86" fmla="*/ 622 w 1295"/>
                <a:gd name="T87" fmla="*/ 762 h 891"/>
                <a:gd name="T88" fmla="*/ 618 w 1295"/>
                <a:gd name="T89" fmla="*/ 703 h 891"/>
                <a:gd name="T90" fmla="*/ 627 w 1295"/>
                <a:gd name="T91" fmla="*/ 647 h 891"/>
                <a:gd name="T92" fmla="*/ 648 w 1295"/>
                <a:gd name="T93" fmla="*/ 583 h 891"/>
                <a:gd name="T94" fmla="*/ 652 w 1295"/>
                <a:gd name="T95" fmla="*/ 57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95" h="891">
                  <a:moveTo>
                    <a:pt x="652" y="573"/>
                  </a:moveTo>
                  <a:lnTo>
                    <a:pt x="652" y="573"/>
                  </a:lnTo>
                  <a:lnTo>
                    <a:pt x="678" y="526"/>
                  </a:lnTo>
                  <a:lnTo>
                    <a:pt x="737" y="438"/>
                  </a:lnTo>
                  <a:lnTo>
                    <a:pt x="804" y="356"/>
                  </a:lnTo>
                  <a:lnTo>
                    <a:pt x="879" y="279"/>
                  </a:lnTo>
                  <a:lnTo>
                    <a:pt x="961" y="213"/>
                  </a:lnTo>
                  <a:lnTo>
                    <a:pt x="1049" y="153"/>
                  </a:lnTo>
                  <a:lnTo>
                    <a:pt x="1144" y="102"/>
                  </a:lnTo>
                  <a:lnTo>
                    <a:pt x="1243" y="62"/>
                  </a:lnTo>
                  <a:lnTo>
                    <a:pt x="1295" y="45"/>
                  </a:lnTo>
                  <a:lnTo>
                    <a:pt x="1220" y="25"/>
                  </a:lnTo>
                  <a:lnTo>
                    <a:pt x="1066" y="1"/>
                  </a:lnTo>
                  <a:lnTo>
                    <a:pt x="985" y="0"/>
                  </a:lnTo>
                  <a:lnTo>
                    <a:pt x="909" y="1"/>
                  </a:lnTo>
                  <a:lnTo>
                    <a:pt x="759" y="23"/>
                  </a:lnTo>
                  <a:lnTo>
                    <a:pt x="618" y="63"/>
                  </a:lnTo>
                  <a:lnTo>
                    <a:pt x="485" y="122"/>
                  </a:lnTo>
                  <a:lnTo>
                    <a:pt x="362" y="197"/>
                  </a:lnTo>
                  <a:lnTo>
                    <a:pt x="251" y="288"/>
                  </a:lnTo>
                  <a:lnTo>
                    <a:pt x="153" y="393"/>
                  </a:lnTo>
                  <a:lnTo>
                    <a:pt x="69" y="510"/>
                  </a:lnTo>
                  <a:lnTo>
                    <a:pt x="35" y="573"/>
                  </a:lnTo>
                  <a:lnTo>
                    <a:pt x="35" y="573"/>
                  </a:lnTo>
                  <a:lnTo>
                    <a:pt x="29" y="583"/>
                  </a:lnTo>
                  <a:lnTo>
                    <a:pt x="9" y="647"/>
                  </a:lnTo>
                  <a:lnTo>
                    <a:pt x="0" y="703"/>
                  </a:lnTo>
                  <a:lnTo>
                    <a:pt x="4" y="762"/>
                  </a:lnTo>
                  <a:lnTo>
                    <a:pt x="22" y="805"/>
                  </a:lnTo>
                  <a:lnTo>
                    <a:pt x="40" y="831"/>
                  </a:lnTo>
                  <a:lnTo>
                    <a:pt x="66" y="853"/>
                  </a:lnTo>
                  <a:lnTo>
                    <a:pt x="101" y="871"/>
                  </a:lnTo>
                  <a:lnTo>
                    <a:pt x="146" y="884"/>
                  </a:lnTo>
                  <a:lnTo>
                    <a:pt x="200" y="891"/>
                  </a:lnTo>
                  <a:lnTo>
                    <a:pt x="233" y="891"/>
                  </a:lnTo>
                  <a:lnTo>
                    <a:pt x="233" y="891"/>
                  </a:lnTo>
                  <a:lnTo>
                    <a:pt x="851" y="891"/>
                  </a:lnTo>
                  <a:lnTo>
                    <a:pt x="820" y="891"/>
                  </a:lnTo>
                  <a:lnTo>
                    <a:pt x="765" y="884"/>
                  </a:lnTo>
                  <a:lnTo>
                    <a:pt x="720" y="871"/>
                  </a:lnTo>
                  <a:lnTo>
                    <a:pt x="684" y="853"/>
                  </a:lnTo>
                  <a:lnTo>
                    <a:pt x="658" y="831"/>
                  </a:lnTo>
                  <a:lnTo>
                    <a:pt x="639" y="805"/>
                  </a:lnTo>
                  <a:lnTo>
                    <a:pt x="622" y="762"/>
                  </a:lnTo>
                  <a:lnTo>
                    <a:pt x="618" y="703"/>
                  </a:lnTo>
                  <a:lnTo>
                    <a:pt x="627" y="647"/>
                  </a:lnTo>
                  <a:lnTo>
                    <a:pt x="648" y="583"/>
                  </a:lnTo>
                  <a:lnTo>
                    <a:pt x="652" y="573"/>
                  </a:lnTo>
                  <a:close/>
                </a:path>
              </a:pathLst>
            </a:custGeom>
            <a:solidFill>
              <a:srgbClr val="868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1830781" y="1423056"/>
            <a:ext cx="85031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장애인도 더불어 이용할 수 있는 등산로</a:t>
            </a:r>
            <a:endParaRPr lang="en-US" altLang="ko-KR" sz="4800" b="1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rgbClr val="49301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무장애</a:t>
            </a:r>
            <a:r>
              <a:rPr lang="ko-KR" altLang="en-US" sz="2000" b="1" dirty="0" smtClean="0">
                <a:solidFill>
                  <a:srgbClr val="49301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등산로를 중심으로 차별 없이 모두가 이용할 수 있는 </a:t>
            </a:r>
            <a:r>
              <a:rPr lang="ko-KR" altLang="en-US" sz="2000" b="1" dirty="0" err="1" smtClean="0">
                <a:solidFill>
                  <a:srgbClr val="49301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무장애길</a:t>
            </a:r>
            <a:r>
              <a:rPr lang="ko-KR" altLang="en-US" sz="2000" b="1" dirty="0" smtClean="0">
                <a:solidFill>
                  <a:srgbClr val="493010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확대 및 조성</a:t>
            </a:r>
            <a:endParaRPr lang="ko-KR" altLang="en-US" sz="4800" b="1" dirty="0">
              <a:solidFill>
                <a:srgbClr val="493010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2116" y="3766388"/>
            <a:ext cx="444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</a:t>
            </a:r>
            <a:r>
              <a:rPr lang="ko-KR" altLang="en-US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명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화이팅하조</a:t>
            </a:r>
            <a:endParaRPr lang="en-US" altLang="ko-KR" b="1" dirty="0" smtClean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팀장 </a:t>
            </a:r>
            <a:r>
              <a:rPr lang="en-US" altLang="ko-KR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황찬우</a:t>
            </a:r>
            <a:r>
              <a:rPr lang="en-US" altLang="ko-KR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조원 </a:t>
            </a:r>
            <a:r>
              <a:rPr lang="en-US" altLang="ko-KR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이신혜</a:t>
            </a:r>
            <a:r>
              <a:rPr lang="en-US" altLang="ko-KR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이연주</a:t>
            </a:r>
            <a:r>
              <a:rPr lang="en-US" altLang="ko-KR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이지현</a:t>
            </a:r>
            <a:r>
              <a:rPr lang="en-US" altLang="ko-KR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조인천</a:t>
            </a:r>
            <a:r>
              <a:rPr lang="en-US" altLang="ko-KR" b="1" dirty="0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차재현</a:t>
            </a:r>
            <a:endParaRPr lang="ko-KR" altLang="en-US" b="1" dirty="0"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32116" y="3766388"/>
            <a:ext cx="4306197" cy="973822"/>
          </a:xfrm>
          <a:prstGeom prst="rect">
            <a:avLst/>
          </a:prstGeom>
          <a:noFill/>
          <a:ln w="15875" cmpd="sng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8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94799" y="1204035"/>
            <a:ext cx="525488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설치 및 확대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노인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교통약자 등 </a:t>
            </a:r>
            <a:r>
              <a:rPr lang="ko-KR" altLang="en-US" sz="1500" b="1" dirty="0" smtClean="0">
                <a:solidFill>
                  <a:srgbClr val="7030A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모두가 이용할 수 있는 길로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확대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9135" y="241069"/>
            <a:ext cx="490451" cy="461665"/>
          </a:xfrm>
          <a:prstGeom prst="ellipse">
            <a:avLst/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2509" y="241069"/>
            <a:ext cx="300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연구 배경 및 목적</a:t>
            </a:r>
            <a:endParaRPr lang="ko-KR" altLang="en-US" sz="2400" b="1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6246" y="2385753"/>
            <a:ext cx="8670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‘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’ (Barrier Free) :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장애가 없는 환경</a:t>
            </a:r>
            <a:endParaRPr lang="en-US" altLang="ko-KR" dirty="0" smtClean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‘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길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‘ :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몸이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불편한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노인을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포함한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이동 약자들이 이용할 수 있는 길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6889" y="5368067"/>
            <a:ext cx="854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 뿐만 아니라 노인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임산부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교통약자들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모두 차별없이 이용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실버산업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관광 산업까지 이어지는 기대 효과 창출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440517" y="2741442"/>
            <a:ext cx="4320000" cy="18383"/>
          </a:xfrm>
          <a:prstGeom prst="line">
            <a:avLst/>
          </a:prstGeom>
          <a:ln w="44450" cmpd="thinThick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647740" y="3309083"/>
            <a:ext cx="7812000" cy="18383"/>
          </a:xfrm>
          <a:prstGeom prst="line">
            <a:avLst/>
          </a:prstGeom>
          <a:ln w="44450" cmpd="thinThick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2196890" y="5194184"/>
            <a:ext cx="8545484" cy="99409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3" t="10060" r="21313" b="25697"/>
          <a:stretch/>
        </p:blipFill>
        <p:spPr>
          <a:xfrm>
            <a:off x="4313685" y="3865279"/>
            <a:ext cx="686421" cy="7675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66608" y="4018206"/>
            <a:ext cx="414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3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2400" b="1" spc="3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확대</a:t>
            </a:r>
            <a:endParaRPr lang="ko-KR" altLang="en-US" sz="2400" b="1" spc="3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1" name="순서도: 병합 30"/>
          <p:cNvSpPr/>
          <p:nvPr/>
        </p:nvSpPr>
        <p:spPr>
          <a:xfrm>
            <a:off x="5918662" y="4632796"/>
            <a:ext cx="1030778" cy="404717"/>
          </a:xfrm>
          <a:prstGeom prst="flowChartMerge">
            <a:avLst/>
          </a:prstGeom>
          <a:solidFill>
            <a:srgbClr val="7030A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3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89543" y="2173075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52983" y="2061092"/>
            <a:ext cx="3707890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등산로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산 난이도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989543" y="3331822"/>
            <a:ext cx="1079500" cy="279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352983" y="3219839"/>
            <a:ext cx="410690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정의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서로 다른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길 용어 통합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89543" y="4677855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3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352983" y="4565872"/>
            <a:ext cx="323360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가공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결측값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측정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변환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단위 설정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32509" y="241069"/>
            <a:ext cx="3009207" cy="469978"/>
            <a:chOff x="332509" y="241069"/>
            <a:chExt cx="3009207" cy="469978"/>
          </a:xfrm>
        </p:grpSpPr>
        <p:sp>
          <p:nvSpPr>
            <p:cNvPr id="11" name="타원 10"/>
            <p:cNvSpPr/>
            <p:nvPr/>
          </p:nvSpPr>
          <p:spPr>
            <a:xfrm>
              <a:off x="365761" y="249382"/>
              <a:ext cx="490451" cy="4616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02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전처리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51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222160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693323" y="1791993"/>
            <a:ext cx="7063212" cy="1224467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67986" y="2182122"/>
            <a:ext cx="1712422" cy="407437"/>
          </a:xfrm>
          <a:prstGeom prst="roundRect">
            <a:avLst>
              <a:gd name="adj" fmla="val 50000"/>
            </a:avLst>
          </a:prstGeom>
          <a:solidFill>
            <a:srgbClr val="ED8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06981" y="1943712"/>
            <a:ext cx="5493107" cy="944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제공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산림청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국가공간정보포털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항목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산명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산코드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구간코드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거리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하행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상행시간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경사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등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4487" y="2211635"/>
            <a:ext cx="157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등산로 데이터</a:t>
            </a:r>
            <a:endParaRPr lang="ko-KR" altLang="en-US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93323" y="3246200"/>
            <a:ext cx="7063212" cy="1577068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867986" y="3869088"/>
            <a:ext cx="1712422" cy="407437"/>
          </a:xfrm>
          <a:prstGeom prst="roundRect">
            <a:avLst>
              <a:gd name="adj" fmla="val 50000"/>
            </a:avLst>
          </a:prstGeom>
          <a:solidFill>
            <a:srgbClr val="ED8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05235" y="3578704"/>
            <a:ext cx="54931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제공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두루누비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국립공원관리공단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한국산림복지진흥원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기사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크롤링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카페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블로그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 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4486" y="3889900"/>
            <a:ext cx="157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693323" y="5004188"/>
            <a:ext cx="7063212" cy="1224467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867986" y="5394317"/>
            <a:ext cx="1712422" cy="407437"/>
          </a:xfrm>
          <a:prstGeom prst="roundRect">
            <a:avLst>
              <a:gd name="adj" fmla="val 50000"/>
            </a:avLst>
          </a:prstGeom>
          <a:solidFill>
            <a:srgbClr val="ED8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06981" y="5155772"/>
            <a:ext cx="5493107" cy="944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제공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국립공원관리공단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해외사례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항목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경사도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노면상태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계단여부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25925" y="5405799"/>
            <a:ext cx="139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난이도</a:t>
            </a:r>
            <a:r>
              <a:rPr lang="en-US" altLang="ko-KR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기준</a:t>
            </a:r>
            <a:endParaRPr lang="ko-KR" altLang="en-US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6981" y="4273956"/>
            <a:ext cx="50375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항목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다양한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길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명칭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특성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등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2509" y="241069"/>
            <a:ext cx="3009207" cy="469978"/>
            <a:chOff x="332509" y="241069"/>
            <a:chExt cx="3009207" cy="469978"/>
          </a:xfrm>
        </p:grpSpPr>
        <p:sp>
          <p:nvSpPr>
            <p:cNvPr id="21" name="타원 20"/>
            <p:cNvSpPr/>
            <p:nvPr/>
          </p:nvSpPr>
          <p:spPr>
            <a:xfrm>
              <a:off x="365761" y="249382"/>
              <a:ext cx="490451" cy="4616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02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전처리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73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823790"/>
            <a:ext cx="8894617" cy="4473211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ED8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69950" y="2327783"/>
              <a:ext cx="2336800" cy="24095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1. </a:t>
              </a:r>
              <a:r>
                <a:rPr lang="ko-KR" altLang="en-US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산림청 등산로 데이터</a:t>
              </a:r>
              <a:r>
                <a:rPr lang="en-US" altLang="ko-KR" sz="16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산 명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산 코드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등산로 길이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등산로 난이도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등산로 상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하행 시간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등산로 통제 여부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2. </a:t>
              </a:r>
              <a:r>
                <a:rPr lang="ko-KR" altLang="en-US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국가공간정보포털 등산로 데이터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산 코드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구간 일련번호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구간 거리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구간 상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하행 시간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구간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난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이도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입산 통제 여부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입산 통제 사유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시작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끝 표고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값</a:t>
              </a:r>
              <a:endPara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16011" y="1886855"/>
            <a:ext cx="171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등산로 데이터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32509" y="241069"/>
            <a:ext cx="3009207" cy="469978"/>
            <a:chOff x="332509" y="241069"/>
            <a:chExt cx="3009207" cy="469978"/>
          </a:xfrm>
        </p:grpSpPr>
        <p:sp>
          <p:nvSpPr>
            <p:cNvPr id="14" name="타원 13"/>
            <p:cNvSpPr/>
            <p:nvPr/>
          </p:nvSpPr>
          <p:spPr>
            <a:xfrm>
              <a:off x="365761" y="249382"/>
              <a:ext cx="490451" cy="4616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02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전처리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3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5144342"/>
            <a:chOff x="800100" y="1567939"/>
            <a:chExt cx="2476500" cy="406819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ED8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17488" y="2252977"/>
              <a:ext cx="2336800" cy="3383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1. </a:t>
              </a:r>
              <a:r>
                <a:rPr lang="ko-KR" altLang="en-US" sz="1600" dirty="0" err="1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두루누비</a:t>
              </a: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국립공원관리공단</a:t>
              </a: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한국산림복지진흥원</a:t>
              </a:r>
              <a:r>
                <a:rPr lang="en-US" altLang="ko-KR" sz="16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등산로의 길이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경사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고도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등산 소요시간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위치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난이도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노면상태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편의시설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2. </a:t>
              </a:r>
              <a:r>
                <a:rPr lang="ko-KR" altLang="en-US" sz="1600" dirty="0" err="1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크롤링</a:t>
              </a:r>
              <a:r>
                <a:rPr lang="ko-KR" altLang="en-US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및 블로그</a:t>
              </a: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카페</a:t>
              </a: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크롤링과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블로그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카페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웹사이트를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활용하여 현존하는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등산로와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이에 대한 정보를 알아냄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.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prstClr val="white">
                      <a:lumMod val="50000"/>
                    </a:prst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prstClr val="white">
                      <a:lumMod val="50000"/>
                    </a:prst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endParaRPr lang="en-US" altLang="ko-KR" sz="2400" b="1" dirty="0">
                <a:solidFill>
                  <a:srgbClr val="FFB3BD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73484" y="1828664"/>
            <a:ext cx="397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현존하는 </a:t>
            </a:r>
            <a:r>
              <a:rPr lang="ko-KR" altLang="en-US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데이터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3" t="26445" r="662" b="6556"/>
          <a:stretch/>
        </p:blipFill>
        <p:spPr>
          <a:xfrm>
            <a:off x="8249741" y="4331543"/>
            <a:ext cx="1928554" cy="15455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0446" y="5891809"/>
            <a:ext cx="1587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&lt;R</a:t>
            </a:r>
            <a:r>
              <a:rPr lang="ko-KR" altLang="en-US" sz="12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을 활용한 </a:t>
            </a:r>
            <a:r>
              <a:rPr lang="ko-KR" altLang="en-US" sz="12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크롤링</a:t>
            </a:r>
            <a:r>
              <a:rPr lang="en-US" altLang="ko-KR" sz="12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ko-KR" altLang="en-US" sz="12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32509" y="241069"/>
            <a:ext cx="3009207" cy="469978"/>
            <a:chOff x="332509" y="241069"/>
            <a:chExt cx="3009207" cy="469978"/>
          </a:xfrm>
        </p:grpSpPr>
        <p:sp>
          <p:nvSpPr>
            <p:cNvPr id="14" name="타원 13"/>
            <p:cNvSpPr/>
            <p:nvPr/>
          </p:nvSpPr>
          <p:spPr>
            <a:xfrm>
              <a:off x="365761" y="249382"/>
              <a:ext cx="490451" cy="4616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02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전처리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6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473211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ED8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38711" y="2200382"/>
              <a:ext cx="2336800" cy="27990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1. </a:t>
              </a:r>
              <a:r>
                <a:rPr lang="ko-KR" altLang="en-US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국립공원관리공단</a:t>
              </a:r>
              <a:r>
                <a:rPr lang="en-US" altLang="ko-KR" sz="16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등산로 난이도 설정 기준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(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경사도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거리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암릉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암반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노면상태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소요시간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)</a:t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2. </a:t>
              </a:r>
              <a:r>
                <a:rPr lang="ko-KR" altLang="en-US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한국환경생태학회</a:t>
              </a: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해외사례</a:t>
              </a:r>
              <a: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국가 숲길 이용 등급 구분 및 안내체계 구축방안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(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거리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경사도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노면상태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안내표지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계단 여부 등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)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endPara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73484" y="1828664"/>
            <a:ext cx="427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등산로 난이도 및 </a:t>
            </a:r>
            <a:r>
              <a:rPr lang="ko-KR" altLang="en-US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기준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32509" y="241069"/>
            <a:ext cx="3009207" cy="469978"/>
            <a:chOff x="332509" y="241069"/>
            <a:chExt cx="3009207" cy="469978"/>
          </a:xfrm>
        </p:grpSpPr>
        <p:sp>
          <p:nvSpPr>
            <p:cNvPr id="14" name="타원 13"/>
            <p:cNvSpPr/>
            <p:nvPr/>
          </p:nvSpPr>
          <p:spPr>
            <a:xfrm>
              <a:off x="365761" y="249382"/>
              <a:ext cx="490451" cy="4616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02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전처리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5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</a:t>
            </a:r>
            <a:r>
              <a:rPr lang="en-US" altLang="ko-KR" sz="1100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95629" y="1213847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정의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693323" y="1998358"/>
            <a:ext cx="6691745" cy="1679171"/>
            <a:chOff x="2693323" y="1998358"/>
            <a:chExt cx="6691745" cy="1679171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693323" y="1998358"/>
              <a:ext cx="6691745" cy="16791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05050" y="2237778"/>
              <a:ext cx="6068290" cy="1114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자락길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산책길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숲길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나눔길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탐방로 등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설치한 기관마다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등산로에 대한 명칭이 다양함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181299" y="5163838"/>
            <a:ext cx="3715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“</a:t>
            </a:r>
            <a:r>
              <a:rPr lang="ko-KR" altLang="en-US" sz="20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” 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로 통일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" name="순서도: 병합 1"/>
          <p:cNvSpPr/>
          <p:nvPr/>
        </p:nvSpPr>
        <p:spPr>
          <a:xfrm>
            <a:off x="5527964" y="3873731"/>
            <a:ext cx="1022465" cy="955964"/>
          </a:xfrm>
          <a:prstGeom prst="flowChartMerg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32509" y="241069"/>
            <a:ext cx="3009207" cy="469978"/>
            <a:chOff x="332509" y="241069"/>
            <a:chExt cx="3009207" cy="469978"/>
          </a:xfrm>
        </p:grpSpPr>
        <p:sp>
          <p:nvSpPr>
            <p:cNvPr id="14" name="타원 13"/>
            <p:cNvSpPr/>
            <p:nvPr/>
          </p:nvSpPr>
          <p:spPr>
            <a:xfrm>
              <a:off x="365761" y="249382"/>
              <a:ext cx="490451" cy="4616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02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전처리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9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509" y="241069"/>
            <a:ext cx="300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 </a:t>
            </a:r>
            <a:r>
              <a:rPr lang="ko-KR" altLang="en-US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전처리</a:t>
            </a:r>
            <a:endParaRPr lang="ko-KR" altLang="en-US" sz="2400" b="1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188908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가공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12009" y="2327564"/>
            <a:ext cx="4572001" cy="3783959"/>
            <a:chOff x="800100" y="1567939"/>
            <a:chExt cx="2476500" cy="353746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/>
                <p:cNvSpPr/>
                <p:nvPr/>
              </p:nvSpPr>
              <p:spPr>
                <a:xfrm>
                  <a:off x="838711" y="2229639"/>
                  <a:ext cx="2336800" cy="2713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200000"/>
                    </a:lnSpc>
                  </a:pPr>
                  <a:r>
                    <a:rPr lang="ko-KR" altLang="en-US" sz="1600" dirty="0" smtClean="0"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>등산로 데이터 기반</a:t>
                  </a:r>
                  <a:r>
                    <a:rPr lang="en-US" altLang="ko-KR" sz="1600" dirty="0" smtClean="0"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/>
                  </a:r>
                  <a:br>
                    <a:rPr lang="en-US" altLang="ko-KR" sz="1600" dirty="0" smtClean="0"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</a:br>
                  <a:r>
                    <a:rPr lang="ko-KR" alt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>구간별 시점과 종점의 표고점</a:t>
                  </a:r>
                  <a:r>
                    <a:rPr lang="en-US" altLang="ko-KR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>(</a:t>
                  </a:r>
                  <a:r>
                    <a:rPr lang="ko-KR" alt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>해발고도</a:t>
                  </a:r>
                  <a:r>
                    <a:rPr lang="en-US" altLang="ko-KR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>)</a:t>
                  </a:r>
                  <a:r>
                    <a:rPr lang="ko-KR" alt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>의 차이와 </a:t>
                  </a:r>
                  <a:endPara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endParaRPr>
                </a:p>
                <a:p>
                  <a:pPr algn="ctr">
                    <a:lnSpc>
                      <a:spcPct val="200000"/>
                    </a:lnSpc>
                  </a:pPr>
                  <a:r>
                    <a:rPr lang="ko-KR" alt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>구간의 거리를 활용하여</a:t>
                  </a:r>
                  <a:r>
                    <a:rPr lang="en-US" altLang="ko-KR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/>
                  </a:r>
                  <a:br>
                    <a:rPr lang="en-US" altLang="ko-KR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</a:br>
                  <a:r>
                    <a:rPr lang="ko-KR" alt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>경사도 </a:t>
                  </a:r>
                  <a:r>
                    <a:rPr lang="en-US" altLang="ko-KR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>(%)</a:t>
                  </a:r>
                  <a:r>
                    <a:rPr lang="ko-KR" alt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>를 구함</a:t>
                  </a:r>
                  <a:r>
                    <a:rPr lang="en-US" altLang="ko-KR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/>
                  </a:r>
                  <a:br>
                    <a:rPr lang="en-US" altLang="ko-KR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</a:br>
                  <a:r>
                    <a:rPr lang="en-US" altLang="ko-KR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ko-KR" altLang="en-US" sz="1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경</m:t>
                      </m:r>
                      <m:r>
                        <a:rPr lang="ko-KR" altLang="en-US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사</m:t>
                      </m:r>
                      <m:r>
                        <a:rPr lang="ko-KR" altLang="en-US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도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ko-KR" alt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종</m:t>
                          </m:r>
                          <m:r>
                            <a:rPr lang="ko-KR" alt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점</m:t>
                          </m:r>
                          <m:r>
                            <a:rPr lang="ko-KR" alt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표</m:t>
                          </m:r>
                          <m:r>
                            <a:rPr lang="ko-KR" alt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lang="ko-KR" alt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점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ko-KR" alt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점점</m:t>
                          </m:r>
                          <m:r>
                            <a:rPr lang="ko-KR" alt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표</m:t>
                          </m:r>
                          <m:r>
                            <a:rPr lang="ko-KR" alt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lang="ko-KR" alt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점</m:t>
                          </m:r>
                          <m:r>
                            <a:rPr lang="en-US" altLang="ko-K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간</m:t>
                          </m:r>
                          <m:r>
                            <a:rPr lang="ko-KR" alt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거</m:t>
                          </m:r>
                          <m:r>
                            <a:rPr lang="ko-KR" alt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리</m:t>
                          </m:r>
                        </m:den>
                      </m:f>
                      <m:r>
                        <a:rPr lang="en-US" altLang="ko-KR" sz="1400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en-US" altLang="ko-KR" sz="1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a14:m>
                  <a:endPara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16" name="직사각형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711" y="2229639"/>
                  <a:ext cx="2336800" cy="2713267"/>
                </a:xfrm>
                <a:prstGeom prst="rect">
                  <a:avLst/>
                </a:prstGeom>
                <a:blipFill>
                  <a:blip r:embed="rId2"/>
                  <a:stretch>
                    <a:fillRect l="-141" r="-1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모서리가 둥근 직사각형 14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364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34393" y="2331913"/>
            <a:ext cx="158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경사도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369165" y="2327563"/>
            <a:ext cx="4572001" cy="3783959"/>
            <a:chOff x="1837112" y="2934393"/>
            <a:chExt cx="4572001" cy="3304418"/>
          </a:xfrm>
        </p:grpSpPr>
        <p:grpSp>
          <p:nvGrpSpPr>
            <p:cNvPr id="18" name="그룹 17"/>
            <p:cNvGrpSpPr/>
            <p:nvPr/>
          </p:nvGrpSpPr>
          <p:grpSpPr>
            <a:xfrm>
              <a:off x="1837112" y="2934393"/>
              <a:ext cx="4572001" cy="3304418"/>
              <a:chOff x="800100" y="1567939"/>
              <a:chExt cx="2476500" cy="3537461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800100" y="1689100"/>
                <a:ext cx="2476500" cy="3416300"/>
              </a:xfrm>
              <a:prstGeom prst="roundRect">
                <a:avLst>
                  <a:gd name="adj" fmla="val 809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직사각형 20"/>
                  <p:cNvSpPr/>
                  <p:nvPr/>
                </p:nvSpPr>
                <p:spPr>
                  <a:xfrm>
                    <a:off x="838711" y="2329267"/>
                    <a:ext cx="2336800" cy="225290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200000"/>
                      </a:lnSpc>
                    </a:pPr>
                    <a:r>
                      <a:rPr lang="ko-KR" altLang="en-US" sz="1600" dirty="0" smtClean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>등산로 데이터 기반</a:t>
                    </a:r>
                    <a:r>
                      <a:rPr lang="en-US" altLang="ko-KR" sz="1600" dirty="0" smtClean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/>
                    </a:r>
                    <a:br>
                      <a:rPr lang="en-US" altLang="ko-KR" sz="1600" dirty="0" smtClean="0"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</a:br>
                    <a:r>
                      <a: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>구간별 거리와</a:t>
                    </a:r>
                    <a:r>
                      <a:rPr lang="en-US" altLang="ko-KR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>, </a:t>
                    </a:r>
                    <a:r>
                      <a: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>상행</a:t>
                    </a:r>
                    <a:r>
                      <a:rPr lang="en-US" altLang="ko-KR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>/</a:t>
                    </a:r>
                    <a:r>
                      <a: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>하행 시간으로</a:t>
                    </a:r>
                    <a:r>
                      <a:rPr lang="en-US" altLang="ko-KR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/>
                    </a:r>
                    <a:br>
                      <a:rPr lang="en-US" altLang="ko-KR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</a:br>
                    <a:r>
                      <a:rPr lang="ko-KR" alt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>구간별 평균 속력 구함</a:t>
                    </a:r>
                    <a:r>
                      <a:rPr lang="en-US" altLang="ko-KR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>.</a:t>
                    </a:r>
                    <a:r>
                      <a:rPr lang="en-US" altLang="ko-KR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/>
                    </a:r>
                    <a:br>
                      <a:rPr lang="en-US" altLang="ko-KR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</a:br>
                    <a:r>
                      <a:rPr lang="en-US" altLang="ko-KR" sz="1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아리따-돋움(TTF)-SemiBold" panose="02020603020101020101" pitchFamily="18" charset="-127"/>
                        <a:ea typeface="아리따-돋움(TTF)-SemiBold" panose="02020603020101020101" pitchFamily="18" charset="-127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ko-KR" altLang="en-US" sz="1400" b="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평</m:t>
                        </m:r>
                        <m:r>
                          <a:rPr lang="ko-KR" alt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균</m:t>
                        </m:r>
                        <m:r>
                          <a:rPr lang="ko-KR" altLang="en-US" sz="1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속</m:t>
                        </m:r>
                        <m:r>
                          <a:rPr lang="ko-KR" altLang="en-US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력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</m:d>
                        <m:r>
                          <a:rPr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간</m:t>
                            </m:r>
                            <m:r>
                              <a:rPr lang="ko-KR" alt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의</m:t>
                            </m:r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왕</m:t>
                            </m:r>
                            <m:r>
                              <a:rPr lang="ko-KR" alt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복</m:t>
                            </m:r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거</m:t>
                            </m:r>
                            <m:r>
                              <a:rPr lang="ko-KR" alt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리</m:t>
                            </m:r>
                          </m:num>
                          <m:den>
                            <m:r>
                              <a:rPr lang="ko-KR" alt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상</m:t>
                            </m:r>
                            <m:r>
                              <a:rPr lang="ko-KR" alt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행</m:t>
                            </m:r>
                            <m:r>
                              <a:rPr lang="ko-KR" alt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시</m:t>
                            </m:r>
                            <m:r>
                              <a:rPr lang="ko-KR" alt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간</m:t>
                            </m:r>
                            <m:r>
                              <a:rPr lang="en-US" altLang="ko-KR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ko-KR" alt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하</m:t>
                            </m:r>
                            <m:r>
                              <a:rPr lang="ko-KR" alt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행</m:t>
                            </m:r>
                            <m:r>
                              <a:rPr lang="ko-KR" altLang="en-US" sz="1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시</m:t>
                            </m:r>
                            <m:r>
                              <a:rPr lang="ko-KR" alt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간</m:t>
                            </m:r>
                          </m:den>
                        </m:f>
                        <m:r>
                          <a:rPr lang="en-US" altLang="ko-KR" sz="14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altLang="ko-KR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아리따-돋움(TTF)-SemiBold" panose="02020603020101020101" pitchFamily="18" charset="-127"/>
                      <a:ea typeface="아리따-돋움(TTF)-SemiBold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21" name="직사각형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711" y="2329267"/>
                    <a:ext cx="2336800" cy="22529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모서리가 둥근 직사각형 21"/>
              <p:cNvSpPr/>
              <p:nvPr/>
            </p:nvSpPr>
            <p:spPr>
              <a:xfrm>
                <a:off x="1165680" y="1567939"/>
                <a:ext cx="1682862" cy="391816"/>
              </a:xfrm>
              <a:prstGeom prst="roundRect">
                <a:avLst>
                  <a:gd name="adj" fmla="val 50000"/>
                </a:avLst>
              </a:prstGeom>
              <a:solidFill>
                <a:srgbClr val="002060">
                  <a:alpha val="7882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083472" y="2938742"/>
              <a:ext cx="2102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평균 속력</a:t>
              </a:r>
              <a:endParaRPr lang="ko-KR" altLang="en-US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2509" y="241069"/>
            <a:ext cx="3009207" cy="469978"/>
            <a:chOff x="332509" y="241069"/>
            <a:chExt cx="3009207" cy="469978"/>
          </a:xfrm>
        </p:grpSpPr>
        <p:sp>
          <p:nvSpPr>
            <p:cNvPr id="24" name="타원 23"/>
            <p:cNvSpPr/>
            <p:nvPr/>
          </p:nvSpPr>
          <p:spPr>
            <a:xfrm>
              <a:off x="365761" y="249382"/>
              <a:ext cx="490451" cy="4616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02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전처리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2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509" y="241069"/>
            <a:ext cx="300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 </a:t>
            </a:r>
            <a:r>
              <a:rPr lang="ko-KR" altLang="en-US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전처리</a:t>
            </a:r>
            <a:endParaRPr lang="ko-KR" altLang="en-US" sz="2400" b="1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222160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가공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12009" y="2111432"/>
            <a:ext cx="4572001" cy="4398767"/>
            <a:chOff x="1837112" y="2934393"/>
            <a:chExt cx="4572001" cy="3304418"/>
          </a:xfrm>
        </p:grpSpPr>
        <p:grpSp>
          <p:nvGrpSpPr>
            <p:cNvPr id="11" name="그룹 10"/>
            <p:cNvGrpSpPr/>
            <p:nvPr/>
          </p:nvGrpSpPr>
          <p:grpSpPr>
            <a:xfrm>
              <a:off x="1837112" y="2934393"/>
              <a:ext cx="4572001" cy="3304418"/>
              <a:chOff x="800100" y="1567939"/>
              <a:chExt cx="2476500" cy="3537461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800100" y="1689100"/>
                <a:ext cx="2476500" cy="3416300"/>
              </a:xfrm>
              <a:prstGeom prst="roundRect">
                <a:avLst>
                  <a:gd name="adj" fmla="val 809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38711" y="2076260"/>
                <a:ext cx="2336800" cy="14239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1. JSON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파일 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csv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로 변환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/>
                </a:r>
                <a:b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</a:b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-python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활용</a:t>
                </a:r>
                <a:endPara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/>
                </a:r>
                <a:b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</a:b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2. </a:t>
                </a:r>
                <a:r>
                  <a:rPr lang="en-US" altLang="ko-KR" sz="16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shp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파일 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GIS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시스템을 활용하여 지도로 시각화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1165680" y="1567939"/>
                <a:ext cx="1682862" cy="391816"/>
              </a:xfrm>
              <a:prstGeom prst="roundRect">
                <a:avLst>
                  <a:gd name="adj" fmla="val 50000"/>
                </a:avLst>
              </a:prstGeom>
              <a:solidFill>
                <a:srgbClr val="002060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3043612" y="2938742"/>
              <a:ext cx="2028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데이터 변환</a:t>
              </a:r>
              <a:endParaRPr lang="ko-KR" altLang="en-US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328967" y="2111433"/>
            <a:ext cx="4572001" cy="4398766"/>
            <a:chOff x="1796914" y="2934393"/>
            <a:chExt cx="4572001" cy="3304418"/>
          </a:xfrm>
        </p:grpSpPr>
        <p:grpSp>
          <p:nvGrpSpPr>
            <p:cNvPr id="18" name="그룹 17"/>
            <p:cNvGrpSpPr/>
            <p:nvPr/>
          </p:nvGrpSpPr>
          <p:grpSpPr>
            <a:xfrm>
              <a:off x="1796914" y="2934393"/>
              <a:ext cx="4572001" cy="3304418"/>
              <a:chOff x="778326" y="1567939"/>
              <a:chExt cx="2476500" cy="3537461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778326" y="1689100"/>
                <a:ext cx="2476500" cy="3416300"/>
              </a:xfrm>
              <a:prstGeom prst="roundRect">
                <a:avLst>
                  <a:gd name="adj" fmla="val 809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8711" y="2469912"/>
                <a:ext cx="2336800" cy="14734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50000"/>
                  </a:lnSpc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1. 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길이 단위 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:  ‘m’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로 통일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/>
                </a:r>
                <a:b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</a:b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2.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시간 단위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: 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분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(min)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으로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통일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/>
                </a:r>
                <a:b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</a:b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3.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경사도 단위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:  %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로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아리따-돋움(TTF)-SemiBold" panose="02020603020101020101" pitchFamily="18" charset="-127"/>
                    <a:ea typeface="아리따-돋움(TTF)-SemiBold" panose="02020603020101020101" pitchFamily="18" charset="-127"/>
                  </a:rPr>
                  <a:t>통일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165680" y="1567939"/>
                <a:ext cx="1682862" cy="391816"/>
              </a:xfrm>
              <a:prstGeom prst="roundRect">
                <a:avLst>
                  <a:gd name="adj" fmla="val 50000"/>
                </a:avLst>
              </a:prstGeom>
              <a:solidFill>
                <a:srgbClr val="002060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E75B6C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514668" y="2938742"/>
              <a:ext cx="1255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단위 설정</a:t>
              </a:r>
              <a:endParaRPr lang="ko-KR" altLang="en-US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2509" y="241069"/>
            <a:ext cx="3009207" cy="469978"/>
            <a:chOff x="332509" y="241069"/>
            <a:chExt cx="3009207" cy="469978"/>
          </a:xfrm>
        </p:grpSpPr>
        <p:sp>
          <p:nvSpPr>
            <p:cNvPr id="24" name="타원 23"/>
            <p:cNvSpPr/>
            <p:nvPr/>
          </p:nvSpPr>
          <p:spPr>
            <a:xfrm>
              <a:off x="365761" y="249382"/>
              <a:ext cx="490451" cy="4616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02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전처리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28" y="4569886"/>
            <a:ext cx="2865333" cy="1601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4249" y="6171645"/>
            <a:ext cx="2036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gis</a:t>
            </a:r>
            <a:r>
              <a:rPr lang="ko-KR" altLang="en-US" sz="16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프로그램 활용</a:t>
            </a:r>
            <a:endParaRPr lang="ko-KR" altLang="en-US" sz="16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8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89543" y="21744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352983" y="2066400"/>
            <a:ext cx="323360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범주화 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난이도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속력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경사도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989543" y="3333600"/>
            <a:ext cx="1079500" cy="279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352983" y="3218400"/>
            <a:ext cx="370789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기존 </a:t>
            </a:r>
            <a:r>
              <a:rPr lang="ko-KR" altLang="en-US" sz="20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등산로와 비교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범주화 데이터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&amp;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기존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데이터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8" name="타원 7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03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분석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989543" y="4677855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52983" y="4564800"/>
            <a:ext cx="3707890" cy="85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적합한 입지 선정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지역별 장애인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노인 인구에 비례하여 고려</a:t>
            </a:r>
            <a:endParaRPr lang="ko-KR" altLang="en-US" sz="15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57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/>
          <p:cNvSpPr/>
          <p:nvPr/>
        </p:nvSpPr>
        <p:spPr>
          <a:xfrm>
            <a:off x="6267046" y="1689100"/>
            <a:ext cx="2520000" cy="4853512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308318" y="3783600"/>
            <a:ext cx="23778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분석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prstClr val="white">
                  <a:lumMod val="50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분석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시각화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171450" indent="-1714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prstClr val="white">
                  <a:lumMod val="50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1600" dirty="0">
              <a:solidFill>
                <a:prstClr val="white">
                  <a:lumMod val="50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0" y="723900"/>
            <a:ext cx="12191994" cy="381000"/>
          </a:xfrm>
          <a:custGeom>
            <a:avLst/>
            <a:gdLst>
              <a:gd name="connsiteX0" fmla="*/ 12001494 w 12191994"/>
              <a:gd name="connsiteY0" fmla="*/ 0 h 381000"/>
              <a:gd name="connsiteX1" fmla="*/ 12191994 w 12191994"/>
              <a:gd name="connsiteY1" fmla="*/ 190500 h 381000"/>
              <a:gd name="connsiteX2" fmla="*/ 12001494 w 12191994"/>
              <a:gd name="connsiteY2" fmla="*/ 381000 h 381000"/>
              <a:gd name="connsiteX3" fmla="*/ 11810994 w 12191994"/>
              <a:gd name="connsiteY3" fmla="*/ 190500 h 381000"/>
              <a:gd name="connsiteX4" fmla="*/ 12001494 w 12191994"/>
              <a:gd name="connsiteY4" fmla="*/ 0 h 381000"/>
              <a:gd name="connsiteX5" fmla="*/ 2476499 w 12191994"/>
              <a:gd name="connsiteY5" fmla="*/ 0 h 381000"/>
              <a:gd name="connsiteX6" fmla="*/ 2666998 w 12191994"/>
              <a:gd name="connsiteY6" fmla="*/ 190500 h 381000"/>
              <a:gd name="connsiteX7" fmla="*/ 2476499 w 12191994"/>
              <a:gd name="connsiteY7" fmla="*/ 381000 h 381000"/>
              <a:gd name="connsiteX8" fmla="*/ 2300970 w 12191994"/>
              <a:gd name="connsiteY8" fmla="*/ 264651 h 381000"/>
              <a:gd name="connsiteX9" fmla="*/ 2285999 w 12191994"/>
              <a:gd name="connsiteY9" fmla="*/ 190501 h 381000"/>
              <a:gd name="connsiteX10" fmla="*/ 2271029 w 12191994"/>
              <a:gd name="connsiteY10" fmla="*/ 264651 h 381000"/>
              <a:gd name="connsiteX11" fmla="*/ 2095498 w 12191994"/>
              <a:gd name="connsiteY11" fmla="*/ 381000 h 381000"/>
              <a:gd name="connsiteX12" fmla="*/ 1919969 w 12191994"/>
              <a:gd name="connsiteY12" fmla="*/ 264651 h 381000"/>
              <a:gd name="connsiteX13" fmla="*/ 1904998 w 12191994"/>
              <a:gd name="connsiteY13" fmla="*/ 190500 h 381000"/>
              <a:gd name="connsiteX14" fmla="*/ 1890028 w 12191994"/>
              <a:gd name="connsiteY14" fmla="*/ 264651 h 381000"/>
              <a:gd name="connsiteX15" fmla="*/ 1714498 w 12191994"/>
              <a:gd name="connsiteY15" fmla="*/ 381000 h 381000"/>
              <a:gd name="connsiteX16" fmla="*/ 1538969 w 12191994"/>
              <a:gd name="connsiteY16" fmla="*/ 264651 h 381000"/>
              <a:gd name="connsiteX17" fmla="*/ 1523998 w 12191994"/>
              <a:gd name="connsiteY17" fmla="*/ 190500 h 381000"/>
              <a:gd name="connsiteX18" fmla="*/ 1509028 w 12191994"/>
              <a:gd name="connsiteY18" fmla="*/ 264651 h 381000"/>
              <a:gd name="connsiteX19" fmla="*/ 1333498 w 12191994"/>
              <a:gd name="connsiteY19" fmla="*/ 381000 h 381000"/>
              <a:gd name="connsiteX20" fmla="*/ 1157969 w 12191994"/>
              <a:gd name="connsiteY20" fmla="*/ 264651 h 381000"/>
              <a:gd name="connsiteX21" fmla="*/ 1142999 w 12191994"/>
              <a:gd name="connsiteY21" fmla="*/ 190500 h 381000"/>
              <a:gd name="connsiteX22" fmla="*/ 1128028 w 12191994"/>
              <a:gd name="connsiteY22" fmla="*/ 264651 h 381000"/>
              <a:gd name="connsiteX23" fmla="*/ 952499 w 12191994"/>
              <a:gd name="connsiteY23" fmla="*/ 381000 h 381000"/>
              <a:gd name="connsiteX24" fmla="*/ 776970 w 12191994"/>
              <a:gd name="connsiteY24" fmla="*/ 264651 h 381000"/>
              <a:gd name="connsiteX25" fmla="*/ 761999 w 12191994"/>
              <a:gd name="connsiteY25" fmla="*/ 190500 h 381000"/>
              <a:gd name="connsiteX26" fmla="*/ 747029 w 12191994"/>
              <a:gd name="connsiteY26" fmla="*/ 264651 h 381000"/>
              <a:gd name="connsiteX27" fmla="*/ 571499 w 12191994"/>
              <a:gd name="connsiteY27" fmla="*/ 381000 h 381000"/>
              <a:gd name="connsiteX28" fmla="*/ 395970 w 12191994"/>
              <a:gd name="connsiteY28" fmla="*/ 264651 h 381000"/>
              <a:gd name="connsiteX29" fmla="*/ 380999 w 12191994"/>
              <a:gd name="connsiteY29" fmla="*/ 190500 h 381000"/>
              <a:gd name="connsiteX30" fmla="*/ 366029 w 12191994"/>
              <a:gd name="connsiteY30" fmla="*/ 264651 h 381000"/>
              <a:gd name="connsiteX31" fmla="*/ 190500 w 12191994"/>
              <a:gd name="connsiteY31" fmla="*/ 381000 h 381000"/>
              <a:gd name="connsiteX32" fmla="*/ 0 w 12191994"/>
              <a:gd name="connsiteY32" fmla="*/ 190500 h 381000"/>
              <a:gd name="connsiteX33" fmla="*/ 190500 w 12191994"/>
              <a:gd name="connsiteY33" fmla="*/ 0 h 381000"/>
              <a:gd name="connsiteX34" fmla="*/ 366029 w 12191994"/>
              <a:gd name="connsiteY34" fmla="*/ 116349 h 381000"/>
              <a:gd name="connsiteX35" fmla="*/ 380999 w 12191994"/>
              <a:gd name="connsiteY35" fmla="*/ 190500 h 381000"/>
              <a:gd name="connsiteX36" fmla="*/ 395970 w 12191994"/>
              <a:gd name="connsiteY36" fmla="*/ 116349 h 381000"/>
              <a:gd name="connsiteX37" fmla="*/ 571499 w 12191994"/>
              <a:gd name="connsiteY37" fmla="*/ 0 h 381000"/>
              <a:gd name="connsiteX38" fmla="*/ 747029 w 12191994"/>
              <a:gd name="connsiteY38" fmla="*/ 116349 h 381000"/>
              <a:gd name="connsiteX39" fmla="*/ 761999 w 12191994"/>
              <a:gd name="connsiteY39" fmla="*/ 190500 h 381000"/>
              <a:gd name="connsiteX40" fmla="*/ 776970 w 12191994"/>
              <a:gd name="connsiteY40" fmla="*/ 116349 h 381000"/>
              <a:gd name="connsiteX41" fmla="*/ 952499 w 12191994"/>
              <a:gd name="connsiteY41" fmla="*/ 0 h 381000"/>
              <a:gd name="connsiteX42" fmla="*/ 1128028 w 12191994"/>
              <a:gd name="connsiteY42" fmla="*/ 116349 h 381000"/>
              <a:gd name="connsiteX43" fmla="*/ 1142999 w 12191994"/>
              <a:gd name="connsiteY43" fmla="*/ 190500 h 381000"/>
              <a:gd name="connsiteX44" fmla="*/ 1157969 w 12191994"/>
              <a:gd name="connsiteY44" fmla="*/ 116349 h 381000"/>
              <a:gd name="connsiteX45" fmla="*/ 1333498 w 12191994"/>
              <a:gd name="connsiteY45" fmla="*/ 0 h 381000"/>
              <a:gd name="connsiteX46" fmla="*/ 1509028 w 12191994"/>
              <a:gd name="connsiteY46" fmla="*/ 116349 h 381000"/>
              <a:gd name="connsiteX47" fmla="*/ 1523998 w 12191994"/>
              <a:gd name="connsiteY47" fmla="*/ 190500 h 381000"/>
              <a:gd name="connsiteX48" fmla="*/ 1538969 w 12191994"/>
              <a:gd name="connsiteY48" fmla="*/ 116349 h 381000"/>
              <a:gd name="connsiteX49" fmla="*/ 1714498 w 12191994"/>
              <a:gd name="connsiteY49" fmla="*/ 0 h 381000"/>
              <a:gd name="connsiteX50" fmla="*/ 1890028 w 12191994"/>
              <a:gd name="connsiteY50" fmla="*/ 116349 h 381000"/>
              <a:gd name="connsiteX51" fmla="*/ 1904998 w 12191994"/>
              <a:gd name="connsiteY51" fmla="*/ 190500 h 381000"/>
              <a:gd name="connsiteX52" fmla="*/ 1919969 w 12191994"/>
              <a:gd name="connsiteY52" fmla="*/ 116349 h 381000"/>
              <a:gd name="connsiteX53" fmla="*/ 2095498 w 12191994"/>
              <a:gd name="connsiteY53" fmla="*/ 0 h 381000"/>
              <a:gd name="connsiteX54" fmla="*/ 2271029 w 12191994"/>
              <a:gd name="connsiteY54" fmla="*/ 116349 h 381000"/>
              <a:gd name="connsiteX55" fmla="*/ 2285999 w 12191994"/>
              <a:gd name="connsiteY55" fmla="*/ 190499 h 381000"/>
              <a:gd name="connsiteX56" fmla="*/ 2300970 w 12191994"/>
              <a:gd name="connsiteY56" fmla="*/ 116349 h 381000"/>
              <a:gd name="connsiteX57" fmla="*/ 2476499 w 12191994"/>
              <a:gd name="connsiteY57" fmla="*/ 0 h 381000"/>
              <a:gd name="connsiteX58" fmla="*/ 4000497 w 12191994"/>
              <a:gd name="connsiteY58" fmla="*/ 0 h 381000"/>
              <a:gd name="connsiteX59" fmla="*/ 4190998 w 12191994"/>
              <a:gd name="connsiteY59" fmla="*/ 190500 h 381000"/>
              <a:gd name="connsiteX60" fmla="*/ 4000497 w 12191994"/>
              <a:gd name="connsiteY60" fmla="*/ 381000 h 381000"/>
              <a:gd name="connsiteX61" fmla="*/ 3824968 w 12191994"/>
              <a:gd name="connsiteY61" fmla="*/ 264651 h 381000"/>
              <a:gd name="connsiteX62" fmla="*/ 3809998 w 12191994"/>
              <a:gd name="connsiteY62" fmla="*/ 190501 h 381000"/>
              <a:gd name="connsiteX63" fmla="*/ 3795027 w 12191994"/>
              <a:gd name="connsiteY63" fmla="*/ 264651 h 381000"/>
              <a:gd name="connsiteX64" fmla="*/ 3619498 w 12191994"/>
              <a:gd name="connsiteY64" fmla="*/ 381000 h 381000"/>
              <a:gd name="connsiteX65" fmla="*/ 3443969 w 12191994"/>
              <a:gd name="connsiteY65" fmla="*/ 264651 h 381000"/>
              <a:gd name="connsiteX66" fmla="*/ 3428999 w 12191994"/>
              <a:gd name="connsiteY66" fmla="*/ 190500 h 381000"/>
              <a:gd name="connsiteX67" fmla="*/ 3414028 w 12191994"/>
              <a:gd name="connsiteY67" fmla="*/ 264651 h 381000"/>
              <a:gd name="connsiteX68" fmla="*/ 3238498 w 12191994"/>
              <a:gd name="connsiteY68" fmla="*/ 381000 h 381000"/>
              <a:gd name="connsiteX69" fmla="*/ 3062969 w 12191994"/>
              <a:gd name="connsiteY69" fmla="*/ 264651 h 381000"/>
              <a:gd name="connsiteX70" fmla="*/ 3047999 w 12191994"/>
              <a:gd name="connsiteY70" fmla="*/ 190500 h 381000"/>
              <a:gd name="connsiteX71" fmla="*/ 3033028 w 12191994"/>
              <a:gd name="connsiteY71" fmla="*/ 264651 h 381000"/>
              <a:gd name="connsiteX72" fmla="*/ 2857499 w 12191994"/>
              <a:gd name="connsiteY72" fmla="*/ 381000 h 381000"/>
              <a:gd name="connsiteX73" fmla="*/ 2666998 w 12191994"/>
              <a:gd name="connsiteY73" fmla="*/ 190500 h 381000"/>
              <a:gd name="connsiteX74" fmla="*/ 2857499 w 12191994"/>
              <a:gd name="connsiteY74" fmla="*/ 0 h 381000"/>
              <a:gd name="connsiteX75" fmla="*/ 3033028 w 12191994"/>
              <a:gd name="connsiteY75" fmla="*/ 116349 h 381000"/>
              <a:gd name="connsiteX76" fmla="*/ 3047999 w 12191994"/>
              <a:gd name="connsiteY76" fmla="*/ 190500 h 381000"/>
              <a:gd name="connsiteX77" fmla="*/ 3062969 w 12191994"/>
              <a:gd name="connsiteY77" fmla="*/ 116349 h 381000"/>
              <a:gd name="connsiteX78" fmla="*/ 3238498 w 12191994"/>
              <a:gd name="connsiteY78" fmla="*/ 0 h 381000"/>
              <a:gd name="connsiteX79" fmla="*/ 3414028 w 12191994"/>
              <a:gd name="connsiteY79" fmla="*/ 116349 h 381000"/>
              <a:gd name="connsiteX80" fmla="*/ 3428999 w 12191994"/>
              <a:gd name="connsiteY80" fmla="*/ 190500 h 381000"/>
              <a:gd name="connsiteX81" fmla="*/ 3443969 w 12191994"/>
              <a:gd name="connsiteY81" fmla="*/ 116349 h 381000"/>
              <a:gd name="connsiteX82" fmla="*/ 3619498 w 12191994"/>
              <a:gd name="connsiteY82" fmla="*/ 0 h 381000"/>
              <a:gd name="connsiteX83" fmla="*/ 3795027 w 12191994"/>
              <a:gd name="connsiteY83" fmla="*/ 116349 h 381000"/>
              <a:gd name="connsiteX84" fmla="*/ 3809998 w 12191994"/>
              <a:gd name="connsiteY84" fmla="*/ 190499 h 381000"/>
              <a:gd name="connsiteX85" fmla="*/ 3824968 w 12191994"/>
              <a:gd name="connsiteY85" fmla="*/ 116349 h 381000"/>
              <a:gd name="connsiteX86" fmla="*/ 4000497 w 12191994"/>
              <a:gd name="connsiteY86" fmla="*/ 0 h 381000"/>
              <a:gd name="connsiteX87" fmla="*/ 4381495 w 12191994"/>
              <a:gd name="connsiteY87" fmla="*/ 0 h 381000"/>
              <a:gd name="connsiteX88" fmla="*/ 4571995 w 12191994"/>
              <a:gd name="connsiteY88" fmla="*/ 190500 h 381000"/>
              <a:gd name="connsiteX89" fmla="*/ 4381495 w 12191994"/>
              <a:gd name="connsiteY89" fmla="*/ 381000 h 381000"/>
              <a:gd name="connsiteX90" fmla="*/ 4190998 w 12191994"/>
              <a:gd name="connsiteY90" fmla="*/ 190500 h 381000"/>
              <a:gd name="connsiteX91" fmla="*/ 4381495 w 12191994"/>
              <a:gd name="connsiteY91" fmla="*/ 0 h 381000"/>
              <a:gd name="connsiteX92" fmla="*/ 4762495 w 12191994"/>
              <a:gd name="connsiteY92" fmla="*/ 0 h 381000"/>
              <a:gd name="connsiteX93" fmla="*/ 4952995 w 12191994"/>
              <a:gd name="connsiteY93" fmla="*/ 190500 h 381000"/>
              <a:gd name="connsiteX94" fmla="*/ 4762495 w 12191994"/>
              <a:gd name="connsiteY94" fmla="*/ 381000 h 381000"/>
              <a:gd name="connsiteX95" fmla="*/ 4571995 w 12191994"/>
              <a:gd name="connsiteY95" fmla="*/ 190500 h 381000"/>
              <a:gd name="connsiteX96" fmla="*/ 4762495 w 12191994"/>
              <a:gd name="connsiteY96" fmla="*/ 0 h 381000"/>
              <a:gd name="connsiteX97" fmla="*/ 5143495 w 12191994"/>
              <a:gd name="connsiteY97" fmla="*/ 0 h 381000"/>
              <a:gd name="connsiteX98" fmla="*/ 5333996 w 12191994"/>
              <a:gd name="connsiteY98" fmla="*/ 190500 h 381000"/>
              <a:gd name="connsiteX99" fmla="*/ 5143495 w 12191994"/>
              <a:gd name="connsiteY99" fmla="*/ 381000 h 381000"/>
              <a:gd name="connsiteX100" fmla="*/ 4952995 w 12191994"/>
              <a:gd name="connsiteY100" fmla="*/ 190500 h 381000"/>
              <a:gd name="connsiteX101" fmla="*/ 5143495 w 12191994"/>
              <a:gd name="connsiteY101" fmla="*/ 0 h 381000"/>
              <a:gd name="connsiteX102" fmla="*/ 6286494 w 12191994"/>
              <a:gd name="connsiteY102" fmla="*/ 0 h 381000"/>
              <a:gd name="connsiteX103" fmla="*/ 6476994 w 12191994"/>
              <a:gd name="connsiteY103" fmla="*/ 190500 h 381000"/>
              <a:gd name="connsiteX104" fmla="*/ 6286494 w 12191994"/>
              <a:gd name="connsiteY104" fmla="*/ 381000 h 381000"/>
              <a:gd name="connsiteX105" fmla="*/ 6110964 w 12191994"/>
              <a:gd name="connsiteY105" fmla="*/ 264651 h 381000"/>
              <a:gd name="connsiteX106" fmla="*/ 6095994 w 12191994"/>
              <a:gd name="connsiteY106" fmla="*/ 190501 h 381000"/>
              <a:gd name="connsiteX107" fmla="*/ 6081024 w 12191994"/>
              <a:gd name="connsiteY107" fmla="*/ 264651 h 381000"/>
              <a:gd name="connsiteX108" fmla="*/ 5905494 w 12191994"/>
              <a:gd name="connsiteY108" fmla="*/ 381000 h 381000"/>
              <a:gd name="connsiteX109" fmla="*/ 5729965 w 12191994"/>
              <a:gd name="connsiteY109" fmla="*/ 264651 h 381000"/>
              <a:gd name="connsiteX110" fmla="*/ 5714995 w 12191994"/>
              <a:gd name="connsiteY110" fmla="*/ 190501 h 381000"/>
              <a:gd name="connsiteX111" fmla="*/ 5700025 w 12191994"/>
              <a:gd name="connsiteY111" fmla="*/ 264651 h 381000"/>
              <a:gd name="connsiteX112" fmla="*/ 5524495 w 12191994"/>
              <a:gd name="connsiteY112" fmla="*/ 381000 h 381000"/>
              <a:gd name="connsiteX113" fmla="*/ 5333996 w 12191994"/>
              <a:gd name="connsiteY113" fmla="*/ 190500 h 381000"/>
              <a:gd name="connsiteX114" fmla="*/ 5524495 w 12191994"/>
              <a:gd name="connsiteY114" fmla="*/ 0 h 381000"/>
              <a:gd name="connsiteX115" fmla="*/ 5700025 w 12191994"/>
              <a:gd name="connsiteY115" fmla="*/ 116349 h 381000"/>
              <a:gd name="connsiteX116" fmla="*/ 5714995 w 12191994"/>
              <a:gd name="connsiteY116" fmla="*/ 190499 h 381000"/>
              <a:gd name="connsiteX117" fmla="*/ 5729965 w 12191994"/>
              <a:gd name="connsiteY117" fmla="*/ 116349 h 381000"/>
              <a:gd name="connsiteX118" fmla="*/ 5905494 w 12191994"/>
              <a:gd name="connsiteY118" fmla="*/ 0 h 381000"/>
              <a:gd name="connsiteX119" fmla="*/ 6081024 w 12191994"/>
              <a:gd name="connsiteY119" fmla="*/ 116349 h 381000"/>
              <a:gd name="connsiteX120" fmla="*/ 6095994 w 12191994"/>
              <a:gd name="connsiteY120" fmla="*/ 190499 h 381000"/>
              <a:gd name="connsiteX121" fmla="*/ 6110964 w 12191994"/>
              <a:gd name="connsiteY121" fmla="*/ 116349 h 381000"/>
              <a:gd name="connsiteX122" fmla="*/ 6286494 w 12191994"/>
              <a:gd name="connsiteY122" fmla="*/ 0 h 381000"/>
              <a:gd name="connsiteX123" fmla="*/ 6667494 w 12191994"/>
              <a:gd name="connsiteY123" fmla="*/ 0 h 381000"/>
              <a:gd name="connsiteX124" fmla="*/ 6857994 w 12191994"/>
              <a:gd name="connsiteY124" fmla="*/ 190500 h 381000"/>
              <a:gd name="connsiteX125" fmla="*/ 6667494 w 12191994"/>
              <a:gd name="connsiteY125" fmla="*/ 381000 h 381000"/>
              <a:gd name="connsiteX126" fmla="*/ 6476994 w 12191994"/>
              <a:gd name="connsiteY126" fmla="*/ 190500 h 381000"/>
              <a:gd name="connsiteX127" fmla="*/ 6667494 w 12191994"/>
              <a:gd name="connsiteY127" fmla="*/ 0 h 381000"/>
              <a:gd name="connsiteX128" fmla="*/ 7048494 w 12191994"/>
              <a:gd name="connsiteY128" fmla="*/ 0 h 381000"/>
              <a:gd name="connsiteX129" fmla="*/ 7238994 w 12191994"/>
              <a:gd name="connsiteY129" fmla="*/ 190500 h 381000"/>
              <a:gd name="connsiteX130" fmla="*/ 7048494 w 12191994"/>
              <a:gd name="connsiteY130" fmla="*/ 381000 h 381000"/>
              <a:gd name="connsiteX131" fmla="*/ 6857994 w 12191994"/>
              <a:gd name="connsiteY131" fmla="*/ 190500 h 381000"/>
              <a:gd name="connsiteX132" fmla="*/ 7048494 w 12191994"/>
              <a:gd name="connsiteY132" fmla="*/ 0 h 381000"/>
              <a:gd name="connsiteX133" fmla="*/ 7429494 w 12191994"/>
              <a:gd name="connsiteY133" fmla="*/ 0 h 381000"/>
              <a:gd name="connsiteX134" fmla="*/ 7619994 w 12191994"/>
              <a:gd name="connsiteY134" fmla="*/ 190500 h 381000"/>
              <a:gd name="connsiteX135" fmla="*/ 7429494 w 12191994"/>
              <a:gd name="connsiteY135" fmla="*/ 381000 h 381000"/>
              <a:gd name="connsiteX136" fmla="*/ 7238994 w 12191994"/>
              <a:gd name="connsiteY136" fmla="*/ 190500 h 381000"/>
              <a:gd name="connsiteX137" fmla="*/ 7429494 w 12191994"/>
              <a:gd name="connsiteY137" fmla="*/ 0 h 381000"/>
              <a:gd name="connsiteX138" fmla="*/ 7810494 w 12191994"/>
              <a:gd name="connsiteY138" fmla="*/ 0 h 381000"/>
              <a:gd name="connsiteX139" fmla="*/ 8000994 w 12191994"/>
              <a:gd name="connsiteY139" fmla="*/ 190500 h 381000"/>
              <a:gd name="connsiteX140" fmla="*/ 7810494 w 12191994"/>
              <a:gd name="connsiteY140" fmla="*/ 381000 h 381000"/>
              <a:gd name="connsiteX141" fmla="*/ 7619994 w 12191994"/>
              <a:gd name="connsiteY141" fmla="*/ 190500 h 381000"/>
              <a:gd name="connsiteX142" fmla="*/ 7810494 w 12191994"/>
              <a:gd name="connsiteY142" fmla="*/ 0 h 381000"/>
              <a:gd name="connsiteX143" fmla="*/ 8191494 w 12191994"/>
              <a:gd name="connsiteY143" fmla="*/ 0 h 381000"/>
              <a:gd name="connsiteX144" fmla="*/ 8381994 w 12191994"/>
              <a:gd name="connsiteY144" fmla="*/ 190500 h 381000"/>
              <a:gd name="connsiteX145" fmla="*/ 8191494 w 12191994"/>
              <a:gd name="connsiteY145" fmla="*/ 381000 h 381000"/>
              <a:gd name="connsiteX146" fmla="*/ 8000994 w 12191994"/>
              <a:gd name="connsiteY146" fmla="*/ 190500 h 381000"/>
              <a:gd name="connsiteX147" fmla="*/ 8191494 w 12191994"/>
              <a:gd name="connsiteY147" fmla="*/ 0 h 381000"/>
              <a:gd name="connsiteX148" fmla="*/ 8572494 w 12191994"/>
              <a:gd name="connsiteY148" fmla="*/ 0 h 381000"/>
              <a:gd name="connsiteX149" fmla="*/ 8762994 w 12191994"/>
              <a:gd name="connsiteY149" fmla="*/ 190500 h 381000"/>
              <a:gd name="connsiteX150" fmla="*/ 8572494 w 12191994"/>
              <a:gd name="connsiteY150" fmla="*/ 381000 h 381000"/>
              <a:gd name="connsiteX151" fmla="*/ 8381994 w 12191994"/>
              <a:gd name="connsiteY151" fmla="*/ 190500 h 381000"/>
              <a:gd name="connsiteX152" fmla="*/ 8572494 w 12191994"/>
              <a:gd name="connsiteY152" fmla="*/ 0 h 381000"/>
              <a:gd name="connsiteX153" fmla="*/ 8953494 w 12191994"/>
              <a:gd name="connsiteY153" fmla="*/ 0 h 381000"/>
              <a:gd name="connsiteX154" fmla="*/ 9143994 w 12191994"/>
              <a:gd name="connsiteY154" fmla="*/ 190500 h 381000"/>
              <a:gd name="connsiteX155" fmla="*/ 8953494 w 12191994"/>
              <a:gd name="connsiteY155" fmla="*/ 381000 h 381000"/>
              <a:gd name="connsiteX156" fmla="*/ 8762994 w 12191994"/>
              <a:gd name="connsiteY156" fmla="*/ 190500 h 381000"/>
              <a:gd name="connsiteX157" fmla="*/ 8953494 w 12191994"/>
              <a:gd name="connsiteY157" fmla="*/ 0 h 381000"/>
              <a:gd name="connsiteX158" fmla="*/ 9334494 w 12191994"/>
              <a:gd name="connsiteY158" fmla="*/ 0 h 381000"/>
              <a:gd name="connsiteX159" fmla="*/ 9524994 w 12191994"/>
              <a:gd name="connsiteY159" fmla="*/ 190500 h 381000"/>
              <a:gd name="connsiteX160" fmla="*/ 9334494 w 12191994"/>
              <a:gd name="connsiteY160" fmla="*/ 381000 h 381000"/>
              <a:gd name="connsiteX161" fmla="*/ 9143994 w 12191994"/>
              <a:gd name="connsiteY161" fmla="*/ 190500 h 381000"/>
              <a:gd name="connsiteX162" fmla="*/ 9334494 w 12191994"/>
              <a:gd name="connsiteY162" fmla="*/ 0 h 381000"/>
              <a:gd name="connsiteX163" fmla="*/ 9715494 w 12191994"/>
              <a:gd name="connsiteY163" fmla="*/ 0 h 381000"/>
              <a:gd name="connsiteX164" fmla="*/ 9905994 w 12191994"/>
              <a:gd name="connsiteY164" fmla="*/ 190500 h 381000"/>
              <a:gd name="connsiteX165" fmla="*/ 9715494 w 12191994"/>
              <a:gd name="connsiteY165" fmla="*/ 381000 h 381000"/>
              <a:gd name="connsiteX166" fmla="*/ 9524994 w 12191994"/>
              <a:gd name="connsiteY166" fmla="*/ 190500 h 381000"/>
              <a:gd name="connsiteX167" fmla="*/ 9715494 w 12191994"/>
              <a:gd name="connsiteY167" fmla="*/ 0 h 381000"/>
              <a:gd name="connsiteX168" fmla="*/ 10096494 w 12191994"/>
              <a:gd name="connsiteY168" fmla="*/ 0 h 381000"/>
              <a:gd name="connsiteX169" fmla="*/ 10286994 w 12191994"/>
              <a:gd name="connsiteY169" fmla="*/ 190500 h 381000"/>
              <a:gd name="connsiteX170" fmla="*/ 10096494 w 12191994"/>
              <a:gd name="connsiteY170" fmla="*/ 381000 h 381000"/>
              <a:gd name="connsiteX171" fmla="*/ 9905994 w 12191994"/>
              <a:gd name="connsiteY171" fmla="*/ 190500 h 381000"/>
              <a:gd name="connsiteX172" fmla="*/ 10096494 w 12191994"/>
              <a:gd name="connsiteY172" fmla="*/ 0 h 381000"/>
              <a:gd name="connsiteX173" fmla="*/ 10477494 w 12191994"/>
              <a:gd name="connsiteY173" fmla="*/ 0 h 381000"/>
              <a:gd name="connsiteX174" fmla="*/ 10667994 w 12191994"/>
              <a:gd name="connsiteY174" fmla="*/ 190500 h 381000"/>
              <a:gd name="connsiteX175" fmla="*/ 10477494 w 12191994"/>
              <a:gd name="connsiteY175" fmla="*/ 381000 h 381000"/>
              <a:gd name="connsiteX176" fmla="*/ 10286994 w 12191994"/>
              <a:gd name="connsiteY176" fmla="*/ 190500 h 381000"/>
              <a:gd name="connsiteX177" fmla="*/ 10477494 w 12191994"/>
              <a:gd name="connsiteY177" fmla="*/ 0 h 381000"/>
              <a:gd name="connsiteX178" fmla="*/ 10858494 w 12191994"/>
              <a:gd name="connsiteY178" fmla="*/ 0 h 381000"/>
              <a:gd name="connsiteX179" fmla="*/ 11048994 w 12191994"/>
              <a:gd name="connsiteY179" fmla="*/ 190500 h 381000"/>
              <a:gd name="connsiteX180" fmla="*/ 10858494 w 12191994"/>
              <a:gd name="connsiteY180" fmla="*/ 381000 h 381000"/>
              <a:gd name="connsiteX181" fmla="*/ 10667994 w 12191994"/>
              <a:gd name="connsiteY181" fmla="*/ 190500 h 381000"/>
              <a:gd name="connsiteX182" fmla="*/ 10858494 w 12191994"/>
              <a:gd name="connsiteY182" fmla="*/ 0 h 381000"/>
              <a:gd name="connsiteX183" fmla="*/ 11239494 w 12191994"/>
              <a:gd name="connsiteY183" fmla="*/ 0 h 381000"/>
              <a:gd name="connsiteX184" fmla="*/ 11429994 w 12191994"/>
              <a:gd name="connsiteY184" fmla="*/ 190500 h 381000"/>
              <a:gd name="connsiteX185" fmla="*/ 11239494 w 12191994"/>
              <a:gd name="connsiteY185" fmla="*/ 381000 h 381000"/>
              <a:gd name="connsiteX186" fmla="*/ 11048994 w 12191994"/>
              <a:gd name="connsiteY186" fmla="*/ 190500 h 381000"/>
              <a:gd name="connsiteX187" fmla="*/ 11239494 w 12191994"/>
              <a:gd name="connsiteY187" fmla="*/ 0 h 381000"/>
              <a:gd name="connsiteX188" fmla="*/ 11620494 w 12191994"/>
              <a:gd name="connsiteY188" fmla="*/ 0 h 381000"/>
              <a:gd name="connsiteX189" fmla="*/ 11810994 w 12191994"/>
              <a:gd name="connsiteY189" fmla="*/ 190500 h 381000"/>
              <a:gd name="connsiteX190" fmla="*/ 11620494 w 12191994"/>
              <a:gd name="connsiteY190" fmla="*/ 381000 h 381000"/>
              <a:gd name="connsiteX191" fmla="*/ 11429994 w 12191994"/>
              <a:gd name="connsiteY191" fmla="*/ 190500 h 381000"/>
              <a:gd name="connsiteX192" fmla="*/ 11620494 w 12191994"/>
              <a:gd name="connsiteY192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2191994" h="381000">
                <a:moveTo>
                  <a:pt x="12001494" y="0"/>
                </a:moveTo>
                <a:cubicBezTo>
                  <a:pt x="12106704" y="0"/>
                  <a:pt x="12191994" y="85290"/>
                  <a:pt x="12191994" y="190500"/>
                </a:cubicBezTo>
                <a:cubicBezTo>
                  <a:pt x="12191994" y="295710"/>
                  <a:pt x="12106704" y="381000"/>
                  <a:pt x="12001494" y="381000"/>
                </a:cubicBezTo>
                <a:cubicBezTo>
                  <a:pt x="11896284" y="381000"/>
                  <a:pt x="11810994" y="295710"/>
                  <a:pt x="11810994" y="190500"/>
                </a:cubicBezTo>
                <a:cubicBezTo>
                  <a:pt x="11810994" y="85290"/>
                  <a:pt x="11896284" y="0"/>
                  <a:pt x="12001494" y="0"/>
                </a:cubicBezTo>
                <a:close/>
                <a:moveTo>
                  <a:pt x="2476499" y="0"/>
                </a:moveTo>
                <a:cubicBezTo>
                  <a:pt x="2581709" y="0"/>
                  <a:pt x="2666998" y="85290"/>
                  <a:pt x="2666998" y="190500"/>
                </a:cubicBezTo>
                <a:cubicBezTo>
                  <a:pt x="2666998" y="295710"/>
                  <a:pt x="2581709" y="381000"/>
                  <a:pt x="2476499" y="381000"/>
                </a:cubicBezTo>
                <a:cubicBezTo>
                  <a:pt x="2397592" y="381000"/>
                  <a:pt x="2329889" y="333024"/>
                  <a:pt x="2300970" y="264651"/>
                </a:cubicBezTo>
                <a:lnTo>
                  <a:pt x="2285999" y="190501"/>
                </a:lnTo>
                <a:lnTo>
                  <a:pt x="2271029" y="264651"/>
                </a:lnTo>
                <a:cubicBezTo>
                  <a:pt x="2242110" y="333024"/>
                  <a:pt x="2174407" y="381000"/>
                  <a:pt x="2095498" y="381000"/>
                </a:cubicBezTo>
                <a:cubicBezTo>
                  <a:pt x="2016591" y="381000"/>
                  <a:pt x="1948888" y="333024"/>
                  <a:pt x="1919969" y="264651"/>
                </a:cubicBezTo>
                <a:lnTo>
                  <a:pt x="1904998" y="190500"/>
                </a:lnTo>
                <a:lnTo>
                  <a:pt x="1890028" y="264651"/>
                </a:lnTo>
                <a:cubicBezTo>
                  <a:pt x="1861108" y="333024"/>
                  <a:pt x="1793406" y="381000"/>
                  <a:pt x="1714498" y="381000"/>
                </a:cubicBezTo>
                <a:cubicBezTo>
                  <a:pt x="1635591" y="381000"/>
                  <a:pt x="1567888" y="333024"/>
                  <a:pt x="1538969" y="264651"/>
                </a:cubicBezTo>
                <a:lnTo>
                  <a:pt x="1523998" y="190500"/>
                </a:lnTo>
                <a:lnTo>
                  <a:pt x="1509028" y="264651"/>
                </a:lnTo>
                <a:cubicBezTo>
                  <a:pt x="1480108" y="333024"/>
                  <a:pt x="1412406" y="381000"/>
                  <a:pt x="1333498" y="381000"/>
                </a:cubicBezTo>
                <a:cubicBezTo>
                  <a:pt x="1254591" y="381000"/>
                  <a:pt x="1186888" y="333024"/>
                  <a:pt x="1157969" y="264651"/>
                </a:cubicBezTo>
                <a:lnTo>
                  <a:pt x="1142999" y="190500"/>
                </a:lnTo>
                <a:lnTo>
                  <a:pt x="1128028" y="264651"/>
                </a:lnTo>
                <a:cubicBezTo>
                  <a:pt x="1099109" y="333024"/>
                  <a:pt x="1031406" y="381000"/>
                  <a:pt x="952499" y="381000"/>
                </a:cubicBezTo>
                <a:cubicBezTo>
                  <a:pt x="873591" y="381000"/>
                  <a:pt x="805889" y="333024"/>
                  <a:pt x="776970" y="264651"/>
                </a:cubicBezTo>
                <a:lnTo>
                  <a:pt x="761999" y="190500"/>
                </a:lnTo>
                <a:lnTo>
                  <a:pt x="747029" y="264651"/>
                </a:lnTo>
                <a:cubicBezTo>
                  <a:pt x="718109" y="333024"/>
                  <a:pt x="650407" y="381000"/>
                  <a:pt x="571499" y="381000"/>
                </a:cubicBezTo>
                <a:cubicBezTo>
                  <a:pt x="492592" y="381000"/>
                  <a:pt x="424889" y="333024"/>
                  <a:pt x="395970" y="264651"/>
                </a:cubicBezTo>
                <a:lnTo>
                  <a:pt x="380999" y="190500"/>
                </a:lnTo>
                <a:lnTo>
                  <a:pt x="366029" y="264651"/>
                </a:lnTo>
                <a:cubicBezTo>
                  <a:pt x="337110" y="333024"/>
                  <a:pt x="269407" y="381000"/>
                  <a:pt x="190500" y="381000"/>
                </a:cubicBezTo>
                <a:cubicBezTo>
                  <a:pt x="85290" y="381000"/>
                  <a:pt x="0" y="295710"/>
                  <a:pt x="0" y="190500"/>
                </a:cubicBezTo>
                <a:cubicBezTo>
                  <a:pt x="0" y="85290"/>
                  <a:pt x="85290" y="0"/>
                  <a:pt x="190500" y="0"/>
                </a:cubicBezTo>
                <a:cubicBezTo>
                  <a:pt x="269407" y="0"/>
                  <a:pt x="337110" y="47976"/>
                  <a:pt x="366029" y="116349"/>
                </a:cubicBezTo>
                <a:lnTo>
                  <a:pt x="380999" y="190500"/>
                </a:lnTo>
                <a:lnTo>
                  <a:pt x="395970" y="116349"/>
                </a:lnTo>
                <a:cubicBezTo>
                  <a:pt x="424889" y="47976"/>
                  <a:pt x="492592" y="0"/>
                  <a:pt x="571499" y="0"/>
                </a:cubicBezTo>
                <a:cubicBezTo>
                  <a:pt x="650407" y="0"/>
                  <a:pt x="718109" y="47976"/>
                  <a:pt x="747029" y="116349"/>
                </a:cubicBezTo>
                <a:lnTo>
                  <a:pt x="761999" y="190500"/>
                </a:lnTo>
                <a:lnTo>
                  <a:pt x="776970" y="116349"/>
                </a:lnTo>
                <a:cubicBezTo>
                  <a:pt x="805889" y="47976"/>
                  <a:pt x="873591" y="0"/>
                  <a:pt x="952499" y="0"/>
                </a:cubicBezTo>
                <a:cubicBezTo>
                  <a:pt x="1031406" y="0"/>
                  <a:pt x="1099109" y="47976"/>
                  <a:pt x="1128028" y="116349"/>
                </a:cubicBezTo>
                <a:lnTo>
                  <a:pt x="1142999" y="190500"/>
                </a:lnTo>
                <a:lnTo>
                  <a:pt x="1157969" y="116349"/>
                </a:lnTo>
                <a:cubicBezTo>
                  <a:pt x="1186888" y="47976"/>
                  <a:pt x="1254591" y="0"/>
                  <a:pt x="1333498" y="0"/>
                </a:cubicBezTo>
                <a:cubicBezTo>
                  <a:pt x="1412406" y="0"/>
                  <a:pt x="1480108" y="47976"/>
                  <a:pt x="1509028" y="116349"/>
                </a:cubicBezTo>
                <a:lnTo>
                  <a:pt x="1523998" y="190500"/>
                </a:lnTo>
                <a:lnTo>
                  <a:pt x="1538969" y="116349"/>
                </a:lnTo>
                <a:cubicBezTo>
                  <a:pt x="1567888" y="47976"/>
                  <a:pt x="1635591" y="0"/>
                  <a:pt x="1714498" y="0"/>
                </a:cubicBezTo>
                <a:cubicBezTo>
                  <a:pt x="1793406" y="0"/>
                  <a:pt x="1861108" y="47976"/>
                  <a:pt x="1890028" y="116349"/>
                </a:cubicBezTo>
                <a:lnTo>
                  <a:pt x="1904998" y="190500"/>
                </a:lnTo>
                <a:lnTo>
                  <a:pt x="1919969" y="116349"/>
                </a:lnTo>
                <a:cubicBezTo>
                  <a:pt x="1948888" y="47976"/>
                  <a:pt x="2016591" y="0"/>
                  <a:pt x="2095498" y="0"/>
                </a:cubicBezTo>
                <a:cubicBezTo>
                  <a:pt x="2174407" y="0"/>
                  <a:pt x="2242110" y="47976"/>
                  <a:pt x="2271029" y="116349"/>
                </a:cubicBezTo>
                <a:lnTo>
                  <a:pt x="2285999" y="190499"/>
                </a:lnTo>
                <a:lnTo>
                  <a:pt x="2300970" y="116349"/>
                </a:lnTo>
                <a:cubicBezTo>
                  <a:pt x="2329889" y="47976"/>
                  <a:pt x="2397592" y="0"/>
                  <a:pt x="2476499" y="0"/>
                </a:cubicBezTo>
                <a:close/>
                <a:moveTo>
                  <a:pt x="4000497" y="0"/>
                </a:moveTo>
                <a:cubicBezTo>
                  <a:pt x="4105708" y="0"/>
                  <a:pt x="4190998" y="85290"/>
                  <a:pt x="4190998" y="190500"/>
                </a:cubicBezTo>
                <a:cubicBezTo>
                  <a:pt x="4190998" y="295710"/>
                  <a:pt x="4105708" y="381000"/>
                  <a:pt x="4000497" y="381000"/>
                </a:cubicBezTo>
                <a:cubicBezTo>
                  <a:pt x="3921590" y="381000"/>
                  <a:pt x="3853888" y="333024"/>
                  <a:pt x="3824968" y="264651"/>
                </a:cubicBezTo>
                <a:lnTo>
                  <a:pt x="3809998" y="190501"/>
                </a:lnTo>
                <a:lnTo>
                  <a:pt x="3795027" y="264651"/>
                </a:lnTo>
                <a:cubicBezTo>
                  <a:pt x="3766108" y="333024"/>
                  <a:pt x="3698404" y="381000"/>
                  <a:pt x="3619498" y="381000"/>
                </a:cubicBezTo>
                <a:cubicBezTo>
                  <a:pt x="3540592" y="381000"/>
                  <a:pt x="3472888" y="333024"/>
                  <a:pt x="3443969" y="264651"/>
                </a:cubicBezTo>
                <a:lnTo>
                  <a:pt x="3428999" y="190500"/>
                </a:lnTo>
                <a:lnTo>
                  <a:pt x="3414028" y="264651"/>
                </a:lnTo>
                <a:cubicBezTo>
                  <a:pt x="3385108" y="333024"/>
                  <a:pt x="3317406" y="381000"/>
                  <a:pt x="3238498" y="381000"/>
                </a:cubicBezTo>
                <a:cubicBezTo>
                  <a:pt x="3159591" y="381000"/>
                  <a:pt x="3091889" y="333024"/>
                  <a:pt x="3062969" y="264651"/>
                </a:cubicBezTo>
                <a:lnTo>
                  <a:pt x="3047999" y="190500"/>
                </a:lnTo>
                <a:lnTo>
                  <a:pt x="3033028" y="264651"/>
                </a:lnTo>
                <a:cubicBezTo>
                  <a:pt x="3004109" y="333024"/>
                  <a:pt x="2936406" y="381000"/>
                  <a:pt x="2857499" y="381000"/>
                </a:cubicBezTo>
                <a:cubicBezTo>
                  <a:pt x="2752288" y="381000"/>
                  <a:pt x="2666998" y="295710"/>
                  <a:pt x="2666998" y="190500"/>
                </a:cubicBezTo>
                <a:cubicBezTo>
                  <a:pt x="2666998" y="85290"/>
                  <a:pt x="2752288" y="0"/>
                  <a:pt x="2857499" y="0"/>
                </a:cubicBezTo>
                <a:cubicBezTo>
                  <a:pt x="2936406" y="0"/>
                  <a:pt x="3004109" y="47976"/>
                  <a:pt x="3033028" y="116349"/>
                </a:cubicBezTo>
                <a:lnTo>
                  <a:pt x="3047999" y="190500"/>
                </a:lnTo>
                <a:lnTo>
                  <a:pt x="3062969" y="116349"/>
                </a:lnTo>
                <a:cubicBezTo>
                  <a:pt x="3091889" y="47976"/>
                  <a:pt x="3159591" y="0"/>
                  <a:pt x="3238498" y="0"/>
                </a:cubicBezTo>
                <a:cubicBezTo>
                  <a:pt x="3317406" y="0"/>
                  <a:pt x="3385108" y="47976"/>
                  <a:pt x="3414028" y="116349"/>
                </a:cubicBezTo>
                <a:lnTo>
                  <a:pt x="3428999" y="190500"/>
                </a:lnTo>
                <a:lnTo>
                  <a:pt x="3443969" y="116349"/>
                </a:lnTo>
                <a:cubicBezTo>
                  <a:pt x="3472888" y="47976"/>
                  <a:pt x="3540592" y="0"/>
                  <a:pt x="3619498" y="0"/>
                </a:cubicBezTo>
                <a:cubicBezTo>
                  <a:pt x="3698404" y="0"/>
                  <a:pt x="3766108" y="47976"/>
                  <a:pt x="3795027" y="116349"/>
                </a:cubicBezTo>
                <a:lnTo>
                  <a:pt x="3809998" y="190499"/>
                </a:lnTo>
                <a:lnTo>
                  <a:pt x="3824968" y="116349"/>
                </a:lnTo>
                <a:cubicBezTo>
                  <a:pt x="3853888" y="47976"/>
                  <a:pt x="3921590" y="0"/>
                  <a:pt x="4000497" y="0"/>
                </a:cubicBezTo>
                <a:close/>
                <a:moveTo>
                  <a:pt x="4381495" y="0"/>
                </a:moveTo>
                <a:cubicBezTo>
                  <a:pt x="4486705" y="0"/>
                  <a:pt x="4571995" y="85290"/>
                  <a:pt x="4571995" y="190500"/>
                </a:cubicBezTo>
                <a:cubicBezTo>
                  <a:pt x="4571995" y="295710"/>
                  <a:pt x="4486705" y="381000"/>
                  <a:pt x="4381495" y="381000"/>
                </a:cubicBezTo>
                <a:cubicBezTo>
                  <a:pt x="4276284" y="381000"/>
                  <a:pt x="4190998" y="295710"/>
                  <a:pt x="4190998" y="190500"/>
                </a:cubicBezTo>
                <a:cubicBezTo>
                  <a:pt x="4190998" y="85290"/>
                  <a:pt x="4276284" y="0"/>
                  <a:pt x="4381495" y="0"/>
                </a:cubicBezTo>
                <a:close/>
                <a:moveTo>
                  <a:pt x="4762495" y="0"/>
                </a:moveTo>
                <a:cubicBezTo>
                  <a:pt x="4867705" y="0"/>
                  <a:pt x="4952995" y="85290"/>
                  <a:pt x="4952995" y="190500"/>
                </a:cubicBezTo>
                <a:cubicBezTo>
                  <a:pt x="4952995" y="295710"/>
                  <a:pt x="4867705" y="381000"/>
                  <a:pt x="4762495" y="381000"/>
                </a:cubicBezTo>
                <a:cubicBezTo>
                  <a:pt x="4657285" y="381000"/>
                  <a:pt x="4571995" y="295710"/>
                  <a:pt x="4571995" y="190500"/>
                </a:cubicBezTo>
                <a:cubicBezTo>
                  <a:pt x="4571995" y="85290"/>
                  <a:pt x="4657285" y="0"/>
                  <a:pt x="4762495" y="0"/>
                </a:cubicBezTo>
                <a:close/>
                <a:moveTo>
                  <a:pt x="5143495" y="0"/>
                </a:moveTo>
                <a:cubicBezTo>
                  <a:pt x="5248705" y="0"/>
                  <a:pt x="5333996" y="85290"/>
                  <a:pt x="5333996" y="190500"/>
                </a:cubicBezTo>
                <a:cubicBezTo>
                  <a:pt x="5333996" y="295710"/>
                  <a:pt x="5248705" y="381000"/>
                  <a:pt x="5143495" y="381000"/>
                </a:cubicBezTo>
                <a:cubicBezTo>
                  <a:pt x="5038287" y="381000"/>
                  <a:pt x="4952995" y="295710"/>
                  <a:pt x="4952995" y="190500"/>
                </a:cubicBezTo>
                <a:cubicBezTo>
                  <a:pt x="4952995" y="85290"/>
                  <a:pt x="5038287" y="0"/>
                  <a:pt x="5143495" y="0"/>
                </a:cubicBezTo>
                <a:close/>
                <a:moveTo>
                  <a:pt x="6286494" y="0"/>
                </a:moveTo>
                <a:cubicBezTo>
                  <a:pt x="6391704" y="0"/>
                  <a:pt x="6476994" y="85290"/>
                  <a:pt x="6476994" y="190500"/>
                </a:cubicBezTo>
                <a:cubicBezTo>
                  <a:pt x="6476994" y="295710"/>
                  <a:pt x="6391704" y="381000"/>
                  <a:pt x="6286494" y="381000"/>
                </a:cubicBezTo>
                <a:cubicBezTo>
                  <a:pt x="6207586" y="381000"/>
                  <a:pt x="6139884" y="333024"/>
                  <a:pt x="6110964" y="264651"/>
                </a:cubicBezTo>
                <a:lnTo>
                  <a:pt x="6095994" y="190501"/>
                </a:lnTo>
                <a:lnTo>
                  <a:pt x="6081024" y="264651"/>
                </a:lnTo>
                <a:cubicBezTo>
                  <a:pt x="6052104" y="333024"/>
                  <a:pt x="5984402" y="381000"/>
                  <a:pt x="5905494" y="381000"/>
                </a:cubicBezTo>
                <a:cubicBezTo>
                  <a:pt x="5826587" y="381000"/>
                  <a:pt x="5758884" y="333024"/>
                  <a:pt x="5729965" y="264651"/>
                </a:cubicBezTo>
                <a:lnTo>
                  <a:pt x="5714995" y="190501"/>
                </a:lnTo>
                <a:lnTo>
                  <a:pt x="5700025" y="264651"/>
                </a:lnTo>
                <a:cubicBezTo>
                  <a:pt x="5671105" y="333024"/>
                  <a:pt x="5603402" y="381000"/>
                  <a:pt x="5524495" y="381000"/>
                </a:cubicBezTo>
                <a:cubicBezTo>
                  <a:pt x="5419285" y="381000"/>
                  <a:pt x="5333996" y="295710"/>
                  <a:pt x="5333996" y="190500"/>
                </a:cubicBezTo>
                <a:cubicBezTo>
                  <a:pt x="5333996" y="85290"/>
                  <a:pt x="5419285" y="0"/>
                  <a:pt x="5524495" y="0"/>
                </a:cubicBezTo>
                <a:cubicBezTo>
                  <a:pt x="5603402" y="0"/>
                  <a:pt x="5671105" y="47976"/>
                  <a:pt x="5700025" y="116349"/>
                </a:cubicBezTo>
                <a:lnTo>
                  <a:pt x="5714995" y="190499"/>
                </a:lnTo>
                <a:lnTo>
                  <a:pt x="5729965" y="116349"/>
                </a:lnTo>
                <a:cubicBezTo>
                  <a:pt x="5758884" y="47976"/>
                  <a:pt x="5826587" y="0"/>
                  <a:pt x="5905494" y="0"/>
                </a:cubicBezTo>
                <a:cubicBezTo>
                  <a:pt x="5984402" y="0"/>
                  <a:pt x="6052104" y="47976"/>
                  <a:pt x="6081024" y="116349"/>
                </a:cubicBezTo>
                <a:lnTo>
                  <a:pt x="6095994" y="190499"/>
                </a:lnTo>
                <a:lnTo>
                  <a:pt x="6110964" y="116349"/>
                </a:lnTo>
                <a:cubicBezTo>
                  <a:pt x="6139884" y="47976"/>
                  <a:pt x="6207586" y="0"/>
                  <a:pt x="6286494" y="0"/>
                </a:cubicBezTo>
                <a:close/>
                <a:moveTo>
                  <a:pt x="6667494" y="0"/>
                </a:moveTo>
                <a:cubicBezTo>
                  <a:pt x="6772704" y="0"/>
                  <a:pt x="6857994" y="85290"/>
                  <a:pt x="6857994" y="190500"/>
                </a:cubicBezTo>
                <a:cubicBezTo>
                  <a:pt x="6857994" y="295710"/>
                  <a:pt x="6772704" y="381000"/>
                  <a:pt x="6667494" y="381000"/>
                </a:cubicBezTo>
                <a:cubicBezTo>
                  <a:pt x="6562284" y="381000"/>
                  <a:pt x="6476994" y="295710"/>
                  <a:pt x="6476994" y="190500"/>
                </a:cubicBezTo>
                <a:cubicBezTo>
                  <a:pt x="6476994" y="85290"/>
                  <a:pt x="6562284" y="0"/>
                  <a:pt x="6667494" y="0"/>
                </a:cubicBezTo>
                <a:close/>
                <a:moveTo>
                  <a:pt x="7048494" y="0"/>
                </a:moveTo>
                <a:cubicBezTo>
                  <a:pt x="7153704" y="0"/>
                  <a:pt x="7238994" y="85290"/>
                  <a:pt x="7238994" y="190500"/>
                </a:cubicBezTo>
                <a:cubicBezTo>
                  <a:pt x="7238994" y="295710"/>
                  <a:pt x="7153704" y="381000"/>
                  <a:pt x="7048494" y="381000"/>
                </a:cubicBezTo>
                <a:cubicBezTo>
                  <a:pt x="6943284" y="381000"/>
                  <a:pt x="6857994" y="295710"/>
                  <a:pt x="6857994" y="190500"/>
                </a:cubicBezTo>
                <a:cubicBezTo>
                  <a:pt x="6857994" y="85290"/>
                  <a:pt x="6943284" y="0"/>
                  <a:pt x="7048494" y="0"/>
                </a:cubicBezTo>
                <a:close/>
                <a:moveTo>
                  <a:pt x="7429494" y="0"/>
                </a:moveTo>
                <a:cubicBezTo>
                  <a:pt x="7534704" y="0"/>
                  <a:pt x="7619994" y="85290"/>
                  <a:pt x="7619994" y="190500"/>
                </a:cubicBezTo>
                <a:cubicBezTo>
                  <a:pt x="7619994" y="295710"/>
                  <a:pt x="7534704" y="381000"/>
                  <a:pt x="7429494" y="381000"/>
                </a:cubicBezTo>
                <a:cubicBezTo>
                  <a:pt x="7324284" y="381000"/>
                  <a:pt x="7238994" y="295710"/>
                  <a:pt x="7238994" y="190500"/>
                </a:cubicBezTo>
                <a:cubicBezTo>
                  <a:pt x="7238994" y="85290"/>
                  <a:pt x="7324284" y="0"/>
                  <a:pt x="7429494" y="0"/>
                </a:cubicBezTo>
                <a:close/>
                <a:moveTo>
                  <a:pt x="7810494" y="0"/>
                </a:moveTo>
                <a:cubicBezTo>
                  <a:pt x="7915704" y="0"/>
                  <a:pt x="8000994" y="85290"/>
                  <a:pt x="8000994" y="190500"/>
                </a:cubicBezTo>
                <a:cubicBezTo>
                  <a:pt x="8000994" y="295710"/>
                  <a:pt x="7915704" y="381000"/>
                  <a:pt x="7810494" y="381000"/>
                </a:cubicBezTo>
                <a:cubicBezTo>
                  <a:pt x="7705284" y="381000"/>
                  <a:pt x="7619994" y="295710"/>
                  <a:pt x="7619994" y="190500"/>
                </a:cubicBezTo>
                <a:cubicBezTo>
                  <a:pt x="7619994" y="85290"/>
                  <a:pt x="7705284" y="0"/>
                  <a:pt x="7810494" y="0"/>
                </a:cubicBezTo>
                <a:close/>
                <a:moveTo>
                  <a:pt x="8191494" y="0"/>
                </a:moveTo>
                <a:cubicBezTo>
                  <a:pt x="8296704" y="0"/>
                  <a:pt x="8381994" y="85290"/>
                  <a:pt x="8381994" y="190500"/>
                </a:cubicBezTo>
                <a:cubicBezTo>
                  <a:pt x="8381994" y="295710"/>
                  <a:pt x="8296704" y="381000"/>
                  <a:pt x="8191494" y="381000"/>
                </a:cubicBezTo>
                <a:cubicBezTo>
                  <a:pt x="8086284" y="381000"/>
                  <a:pt x="8000994" y="295710"/>
                  <a:pt x="8000994" y="190500"/>
                </a:cubicBezTo>
                <a:cubicBezTo>
                  <a:pt x="8000994" y="85290"/>
                  <a:pt x="8086284" y="0"/>
                  <a:pt x="8191494" y="0"/>
                </a:cubicBezTo>
                <a:close/>
                <a:moveTo>
                  <a:pt x="8572494" y="0"/>
                </a:moveTo>
                <a:cubicBezTo>
                  <a:pt x="8677704" y="0"/>
                  <a:pt x="8762994" y="85290"/>
                  <a:pt x="8762994" y="190500"/>
                </a:cubicBezTo>
                <a:cubicBezTo>
                  <a:pt x="8762994" y="295710"/>
                  <a:pt x="8677704" y="381000"/>
                  <a:pt x="8572494" y="381000"/>
                </a:cubicBezTo>
                <a:cubicBezTo>
                  <a:pt x="8467284" y="381000"/>
                  <a:pt x="8381994" y="295710"/>
                  <a:pt x="8381994" y="190500"/>
                </a:cubicBezTo>
                <a:cubicBezTo>
                  <a:pt x="8381994" y="85290"/>
                  <a:pt x="8467284" y="0"/>
                  <a:pt x="8572494" y="0"/>
                </a:cubicBezTo>
                <a:close/>
                <a:moveTo>
                  <a:pt x="8953494" y="0"/>
                </a:moveTo>
                <a:cubicBezTo>
                  <a:pt x="9058704" y="0"/>
                  <a:pt x="9143994" y="85290"/>
                  <a:pt x="9143994" y="190500"/>
                </a:cubicBezTo>
                <a:cubicBezTo>
                  <a:pt x="9143994" y="295710"/>
                  <a:pt x="9058704" y="381000"/>
                  <a:pt x="8953494" y="381000"/>
                </a:cubicBezTo>
                <a:cubicBezTo>
                  <a:pt x="8848284" y="381000"/>
                  <a:pt x="8762994" y="295710"/>
                  <a:pt x="8762994" y="190500"/>
                </a:cubicBezTo>
                <a:cubicBezTo>
                  <a:pt x="8762994" y="85290"/>
                  <a:pt x="8848284" y="0"/>
                  <a:pt x="8953494" y="0"/>
                </a:cubicBezTo>
                <a:close/>
                <a:moveTo>
                  <a:pt x="9334494" y="0"/>
                </a:moveTo>
                <a:cubicBezTo>
                  <a:pt x="9439704" y="0"/>
                  <a:pt x="9524994" y="85290"/>
                  <a:pt x="9524994" y="190500"/>
                </a:cubicBezTo>
                <a:cubicBezTo>
                  <a:pt x="9524994" y="295710"/>
                  <a:pt x="9439704" y="381000"/>
                  <a:pt x="9334494" y="381000"/>
                </a:cubicBezTo>
                <a:cubicBezTo>
                  <a:pt x="9229284" y="381000"/>
                  <a:pt x="9143994" y="295710"/>
                  <a:pt x="9143994" y="190500"/>
                </a:cubicBezTo>
                <a:cubicBezTo>
                  <a:pt x="9143994" y="85290"/>
                  <a:pt x="9229284" y="0"/>
                  <a:pt x="9334494" y="0"/>
                </a:cubicBezTo>
                <a:close/>
                <a:moveTo>
                  <a:pt x="9715494" y="0"/>
                </a:moveTo>
                <a:cubicBezTo>
                  <a:pt x="9820704" y="0"/>
                  <a:pt x="9905994" y="85290"/>
                  <a:pt x="9905994" y="190500"/>
                </a:cubicBezTo>
                <a:cubicBezTo>
                  <a:pt x="9905994" y="295710"/>
                  <a:pt x="9820704" y="381000"/>
                  <a:pt x="9715494" y="381000"/>
                </a:cubicBezTo>
                <a:cubicBezTo>
                  <a:pt x="9610284" y="381000"/>
                  <a:pt x="9524994" y="295710"/>
                  <a:pt x="9524994" y="190500"/>
                </a:cubicBezTo>
                <a:cubicBezTo>
                  <a:pt x="9524994" y="85290"/>
                  <a:pt x="9610284" y="0"/>
                  <a:pt x="9715494" y="0"/>
                </a:cubicBezTo>
                <a:close/>
                <a:moveTo>
                  <a:pt x="10096494" y="0"/>
                </a:moveTo>
                <a:cubicBezTo>
                  <a:pt x="10201704" y="0"/>
                  <a:pt x="10286994" y="85290"/>
                  <a:pt x="10286994" y="190500"/>
                </a:cubicBezTo>
                <a:cubicBezTo>
                  <a:pt x="10286994" y="295710"/>
                  <a:pt x="10201704" y="381000"/>
                  <a:pt x="10096494" y="381000"/>
                </a:cubicBezTo>
                <a:cubicBezTo>
                  <a:pt x="9991284" y="381000"/>
                  <a:pt x="9905994" y="295710"/>
                  <a:pt x="9905994" y="190500"/>
                </a:cubicBezTo>
                <a:cubicBezTo>
                  <a:pt x="9905994" y="85290"/>
                  <a:pt x="9991284" y="0"/>
                  <a:pt x="10096494" y="0"/>
                </a:cubicBezTo>
                <a:close/>
                <a:moveTo>
                  <a:pt x="10477494" y="0"/>
                </a:moveTo>
                <a:cubicBezTo>
                  <a:pt x="10582704" y="0"/>
                  <a:pt x="10667994" y="85290"/>
                  <a:pt x="10667994" y="190500"/>
                </a:cubicBezTo>
                <a:cubicBezTo>
                  <a:pt x="10667994" y="295710"/>
                  <a:pt x="10582704" y="381000"/>
                  <a:pt x="10477494" y="381000"/>
                </a:cubicBezTo>
                <a:cubicBezTo>
                  <a:pt x="10372284" y="381000"/>
                  <a:pt x="10286994" y="295710"/>
                  <a:pt x="10286994" y="190500"/>
                </a:cubicBezTo>
                <a:cubicBezTo>
                  <a:pt x="10286994" y="85290"/>
                  <a:pt x="10372284" y="0"/>
                  <a:pt x="10477494" y="0"/>
                </a:cubicBezTo>
                <a:close/>
                <a:moveTo>
                  <a:pt x="10858494" y="0"/>
                </a:moveTo>
                <a:cubicBezTo>
                  <a:pt x="10963704" y="0"/>
                  <a:pt x="11048994" y="85290"/>
                  <a:pt x="11048994" y="190500"/>
                </a:cubicBezTo>
                <a:cubicBezTo>
                  <a:pt x="11048994" y="295710"/>
                  <a:pt x="10963704" y="381000"/>
                  <a:pt x="10858494" y="381000"/>
                </a:cubicBezTo>
                <a:cubicBezTo>
                  <a:pt x="10753284" y="381000"/>
                  <a:pt x="10667994" y="295710"/>
                  <a:pt x="10667994" y="190500"/>
                </a:cubicBezTo>
                <a:cubicBezTo>
                  <a:pt x="10667994" y="85290"/>
                  <a:pt x="10753284" y="0"/>
                  <a:pt x="10858494" y="0"/>
                </a:cubicBezTo>
                <a:close/>
                <a:moveTo>
                  <a:pt x="11239494" y="0"/>
                </a:moveTo>
                <a:cubicBezTo>
                  <a:pt x="11344704" y="0"/>
                  <a:pt x="11429994" y="85290"/>
                  <a:pt x="11429994" y="190500"/>
                </a:cubicBezTo>
                <a:cubicBezTo>
                  <a:pt x="11429994" y="295710"/>
                  <a:pt x="11344704" y="381000"/>
                  <a:pt x="11239494" y="381000"/>
                </a:cubicBezTo>
                <a:cubicBezTo>
                  <a:pt x="11134284" y="381000"/>
                  <a:pt x="11048994" y="295710"/>
                  <a:pt x="11048994" y="190500"/>
                </a:cubicBezTo>
                <a:cubicBezTo>
                  <a:pt x="11048994" y="85290"/>
                  <a:pt x="11134284" y="0"/>
                  <a:pt x="11239494" y="0"/>
                </a:cubicBezTo>
                <a:close/>
                <a:moveTo>
                  <a:pt x="11620494" y="0"/>
                </a:moveTo>
                <a:cubicBezTo>
                  <a:pt x="11725704" y="0"/>
                  <a:pt x="11810994" y="85290"/>
                  <a:pt x="11810994" y="190500"/>
                </a:cubicBezTo>
                <a:cubicBezTo>
                  <a:pt x="11810994" y="295710"/>
                  <a:pt x="11725704" y="381000"/>
                  <a:pt x="11620494" y="381000"/>
                </a:cubicBezTo>
                <a:cubicBezTo>
                  <a:pt x="11515284" y="381000"/>
                  <a:pt x="11429994" y="295710"/>
                  <a:pt x="11429994" y="190500"/>
                </a:cubicBezTo>
                <a:cubicBezTo>
                  <a:pt x="11429994" y="85290"/>
                  <a:pt x="11515284" y="0"/>
                  <a:pt x="11620494" y="0"/>
                </a:cubicBezTo>
                <a:close/>
              </a:path>
            </a:pathLst>
          </a:cu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ko-KR" altLang="en-US" sz="3200" dirty="0" smtClean="0">
                <a:solidFill>
                  <a:prstClr val="white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목차</a:t>
            </a:r>
            <a:endParaRPr lang="ko-KR" altLang="en-US" sz="3200" dirty="0">
              <a:solidFill>
                <a:prstClr val="white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50466" y="1687479"/>
            <a:ext cx="2520000" cy="4855134"/>
            <a:chOff x="650466" y="1687478"/>
            <a:chExt cx="2520000" cy="4629016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650466" y="1687478"/>
              <a:ext cx="2520000" cy="4629016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40" name="포인트가 10개인 별 39"/>
            <p:cNvSpPr/>
            <p:nvPr/>
          </p:nvSpPr>
          <p:spPr>
            <a:xfrm>
              <a:off x="792620" y="1928393"/>
              <a:ext cx="284308" cy="378581"/>
            </a:xfrm>
            <a:prstGeom prst="star10">
              <a:avLst/>
            </a:prstGeom>
            <a:solidFill>
              <a:srgbClr val="E75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prstClr val="white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1</a:t>
              </a:r>
              <a:endParaRPr lang="ko-KR" altLang="en-US" sz="1400" dirty="0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97355" y="3684995"/>
              <a:ext cx="2377846" cy="2494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400" b="1" spc="-150" dirty="0" smtClean="0">
                  <a:solidFill>
                    <a:srgbClr val="E75B6C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연구 배경 및 목적</a:t>
              </a:r>
              <a:endParaRPr lang="en-US" altLang="ko-KR" sz="2400" b="1" spc="-150" dirty="0">
                <a:solidFill>
                  <a:srgbClr val="E75B6C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en-US" altLang="ko-KR" sz="1050" dirty="0" smtClean="0">
                <a:solidFill>
                  <a:prstClr val="white">
                    <a:lumMod val="50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ko-KR" altLang="en-US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운동 시설에 대한 </a:t>
              </a:r>
              <a:endPara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/>
              <a:r>
                <a:rPr lang="ko-KR" altLang="en-US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  장애인의 선호도</a:t>
              </a:r>
              <a:endPara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marL="171450" indent="-171450" algn="ctr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pc="-1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등산로의 필요성</a:t>
              </a:r>
              <a:endPara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endParaRPr lang="en-US" altLang="ko-KR" sz="1600" dirty="0">
                <a:solidFill>
                  <a:prstClr val="white">
                    <a:lumMod val="50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1337047" y="5776270"/>
              <a:ext cx="1098462" cy="378581"/>
            </a:xfrm>
            <a:prstGeom prst="roundRect">
              <a:avLst>
                <a:gd name="adj" fmla="val 50000"/>
              </a:avLst>
            </a:prstGeom>
            <a:solidFill>
              <a:srgbClr val="E75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52" name="포인트가 10개인 별 51"/>
          <p:cNvSpPr/>
          <p:nvPr/>
        </p:nvSpPr>
        <p:spPr>
          <a:xfrm>
            <a:off x="6409200" y="1941699"/>
            <a:ext cx="284308" cy="396942"/>
          </a:xfrm>
          <a:prstGeom prst="star10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endParaRPr lang="ko-KR" altLang="en-US" sz="1400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116608" y="1663700"/>
            <a:ext cx="2520000" cy="4878912"/>
            <a:chOff x="9266242" y="1663700"/>
            <a:chExt cx="2476500" cy="341630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9266242" y="16637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48" name="포인트가 10개인 별 47"/>
            <p:cNvSpPr/>
            <p:nvPr/>
          </p:nvSpPr>
          <p:spPr>
            <a:xfrm>
              <a:off x="9405942" y="1841500"/>
              <a:ext cx="279400" cy="279400"/>
            </a:xfrm>
            <a:prstGeom prst="star10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4</a:t>
              </a:r>
              <a:endParaRPr lang="ko-KR" altLang="en-US" sz="1400" dirty="0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9961498" y="4683248"/>
              <a:ext cx="1079500" cy="279400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7030A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3458756" y="1688399"/>
            <a:ext cx="2520000" cy="4854213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4" name="포인트가 10개인 별 43"/>
          <p:cNvSpPr/>
          <p:nvPr/>
        </p:nvSpPr>
        <p:spPr>
          <a:xfrm>
            <a:off x="3600910" y="1941035"/>
            <a:ext cx="284308" cy="396999"/>
          </a:xfrm>
          <a:prstGeom prst="star10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endParaRPr lang="ko-KR" altLang="en-US" sz="1400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169525" y="5976000"/>
            <a:ext cx="1098462" cy="39699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29833" y="3783600"/>
            <a:ext cx="2377846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accent4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전처리</a:t>
            </a:r>
            <a:endParaRPr lang="en-US" altLang="ko-KR" sz="2400" b="1" dirty="0">
              <a:solidFill>
                <a:schemeClr val="accent4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800" dirty="0" smtClean="0">
              <a:solidFill>
                <a:prstClr val="white">
                  <a:lumMod val="50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수집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정의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가공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134434" y="3783600"/>
            <a:ext cx="2377846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 smtClean="0">
                <a:solidFill>
                  <a:srgbClr val="7030A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</a:t>
            </a:r>
            <a:endParaRPr lang="en-US" altLang="ko-KR" sz="2400" b="1" dirty="0">
              <a:solidFill>
                <a:srgbClr val="7030A0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000" dirty="0" smtClean="0">
              <a:solidFill>
                <a:prstClr val="white">
                  <a:lumMod val="50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추천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기대효과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활용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한계점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948010" y="5976000"/>
            <a:ext cx="1098462" cy="39694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9" t="11030" r="12707" b="25575"/>
          <a:stretch/>
        </p:blipFill>
        <p:spPr>
          <a:xfrm>
            <a:off x="6789261" y="2261152"/>
            <a:ext cx="1739595" cy="16512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4" t="5091" r="11374" b="18909"/>
          <a:stretch/>
        </p:blipFill>
        <p:spPr>
          <a:xfrm>
            <a:off x="3926490" y="2261152"/>
            <a:ext cx="1677562" cy="16512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3" t="8970" r="16100" b="22909"/>
          <a:stretch/>
        </p:blipFill>
        <p:spPr>
          <a:xfrm>
            <a:off x="9560896" y="2261152"/>
            <a:ext cx="1828801" cy="18158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18910" r="10646" b="17576"/>
          <a:stretch/>
        </p:blipFill>
        <p:spPr>
          <a:xfrm>
            <a:off x="934774" y="2274997"/>
            <a:ext cx="1812562" cy="147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범주화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473212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ED8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38711" y="2053584"/>
              <a:ext cx="2336800" cy="1484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난이도 쉬움의 전국 등산로를 경사도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속력을 기준으로 상중하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3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단계로 범주화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/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① 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이상치 제거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19982" y="1828664"/>
            <a:ext cx="356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단계 범주화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03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분석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2225" t="11870" r="48134" b="67717"/>
          <a:stretch/>
        </p:blipFill>
        <p:spPr>
          <a:xfrm>
            <a:off x="3330222" y="3865418"/>
            <a:ext cx="5864090" cy="20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8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범주화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892896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ED8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38711" y="2053584"/>
              <a:ext cx="2336800" cy="72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②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 3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단계로 범주화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19982" y="1828664"/>
            <a:ext cx="356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단계 범주화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03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분석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4390"/>
          <a:stretch/>
        </p:blipFill>
        <p:spPr>
          <a:xfrm>
            <a:off x="2116718" y="2984269"/>
            <a:ext cx="4065198" cy="944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70553"/>
          <a:stretch/>
        </p:blipFill>
        <p:spPr>
          <a:xfrm>
            <a:off x="6307551" y="2984961"/>
            <a:ext cx="4199781" cy="813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085" y="5831572"/>
            <a:ext cx="183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전국 등산로 범주화</a:t>
            </a:r>
            <a:endParaRPr lang="ko-KR" altLang="en-US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6569" y="5832197"/>
            <a:ext cx="2054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경기도 등산로 범주화</a:t>
            </a:r>
            <a:endParaRPr lang="ko-KR" altLang="en-US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11820" t="39023" r="35279" b="4144"/>
          <a:stretch/>
        </p:blipFill>
        <p:spPr>
          <a:xfrm>
            <a:off x="2410691" y="3977684"/>
            <a:ext cx="3424844" cy="184886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1497" t="31916" r="34467" b="3125"/>
          <a:stretch/>
        </p:blipFill>
        <p:spPr>
          <a:xfrm>
            <a:off x="6580904" y="3883975"/>
            <a:ext cx="3751837" cy="19106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766835" y="5875699"/>
            <a:ext cx="1035170" cy="577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</a:t>
            </a:r>
            <a:r>
              <a:rPr lang="ko-KR" altLang="en-US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축 </a:t>
            </a:r>
            <a:r>
              <a:rPr lang="en-US" altLang="ko-KR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속력</a:t>
            </a:r>
            <a:endParaRPr lang="en-US" altLang="ko-KR" sz="1400" spc="-150" dirty="0" smtClean="0">
              <a:solidFill>
                <a:schemeClr val="tx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1400" spc="-150" dirty="0" err="1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y</a:t>
            </a:r>
            <a:r>
              <a:rPr lang="ko-KR" altLang="en-US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축</a:t>
            </a:r>
            <a:r>
              <a:rPr lang="en-US" altLang="ko-KR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경사도</a:t>
            </a:r>
            <a:endParaRPr lang="ko-KR" altLang="en-US" sz="1400" spc="-150" dirty="0">
              <a:solidFill>
                <a:schemeClr val="tx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9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</a:t>
            </a:r>
            <a:r>
              <a:rPr lang="en-US" altLang="ko-KR" sz="1100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751580"/>
            <a:chOff x="800100" y="1567939"/>
            <a:chExt cx="2476500" cy="375759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636436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38711" y="2053584"/>
              <a:ext cx="2336800" cy="881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범주화 데이터에 기존 </a:t>
              </a:r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등산로 데이터 입력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19982" y="1828664"/>
            <a:ext cx="356202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기존 </a:t>
            </a:r>
            <a:r>
              <a:rPr lang="ko-KR" altLang="en-US" sz="1900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1900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등산로와 비교</a:t>
            </a:r>
            <a:endParaRPr lang="ko-KR" altLang="en-US" sz="19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03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분석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580470" y="3279261"/>
            <a:ext cx="292686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기존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b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경사도 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8%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이하로 설치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endParaRPr lang="en-US" altLang="ko-KR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경사도 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8% :</a:t>
            </a:r>
            <a:b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적합 조건 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4125" y="5859179"/>
            <a:ext cx="3059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전국 등산로 </a:t>
            </a:r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+ 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현 </a:t>
            </a:r>
            <a:r>
              <a:rPr lang="ko-KR" altLang="en-US" sz="16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</a:t>
            </a:r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ko-KR" altLang="en-US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641677" y="4115420"/>
            <a:ext cx="821094" cy="49750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87" y="2962058"/>
            <a:ext cx="4336191" cy="2731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400995" y="5630233"/>
            <a:ext cx="1035170" cy="577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X</a:t>
            </a:r>
            <a:r>
              <a:rPr lang="ko-KR" altLang="en-US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축 </a:t>
            </a:r>
            <a:r>
              <a:rPr lang="en-US" altLang="ko-KR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속력</a:t>
            </a:r>
            <a:endParaRPr lang="en-US" altLang="ko-KR" sz="1400" spc="-150" dirty="0" smtClean="0">
              <a:solidFill>
                <a:schemeClr val="tx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en-US" altLang="ko-KR" sz="1400" spc="-150" dirty="0" err="1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y</a:t>
            </a:r>
            <a:r>
              <a:rPr lang="ko-KR" altLang="en-US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축</a:t>
            </a:r>
            <a:r>
              <a:rPr lang="en-US" altLang="ko-KR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1400" spc="-150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경사도</a:t>
            </a:r>
            <a:endParaRPr lang="ko-KR" altLang="en-US" sz="1400" spc="-150" dirty="0">
              <a:solidFill>
                <a:schemeClr val="tx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08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3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입지 선정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751580"/>
            <a:chOff x="800100" y="1567939"/>
            <a:chExt cx="2476500" cy="375759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636436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364F8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17488" y="2054219"/>
              <a:ext cx="2336800" cy="997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경사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, (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장애인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+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노인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)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인구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현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무장애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등산로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/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무장애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등산로 가능 후보 고려하여 선정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  <a:p>
              <a:pPr algn="ctr">
                <a:lnSpc>
                  <a:spcPct val="250000"/>
                </a:lnSpc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① 경사도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8%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이하의 등산로만 선별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등산로 가능한 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16648" y="1827192"/>
            <a:ext cx="3935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20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등산로에 적합한 위치 선정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03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분석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544" y="3607135"/>
            <a:ext cx="4140000" cy="2418869"/>
          </a:xfrm>
          <a:prstGeom prst="rect">
            <a:avLst/>
          </a:prstGeom>
          <a:ln w="15875">
            <a:solidFill>
              <a:schemeClr val="accent5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28" y="3606804"/>
            <a:ext cx="4140000" cy="2419200"/>
          </a:xfrm>
          <a:prstGeom prst="rect">
            <a:avLst/>
          </a:prstGeom>
          <a:ln w="15875">
            <a:solidFill>
              <a:srgbClr val="00B0F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230583" y="6041818"/>
            <a:ext cx="3746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전국 </a:t>
            </a:r>
            <a:r>
              <a:rPr lang="ko-KR" altLang="en-US" sz="16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가능 후보 </a:t>
            </a:r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4021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</a:t>
            </a:r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&gt;</a:t>
            </a:r>
            <a:endParaRPr lang="ko-KR" altLang="en-US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23306" y="6032487"/>
            <a:ext cx="3714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경기도 </a:t>
            </a:r>
            <a:r>
              <a:rPr lang="ko-KR" altLang="en-US" sz="16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가능 후보 </a:t>
            </a:r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271</a:t>
            </a:r>
            <a:r>
              <a:rPr lang="ko-KR" altLang="en-US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</a:t>
            </a:r>
            <a:r>
              <a:rPr lang="en-US" altLang="ko-KR" sz="16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ko-KR" altLang="en-US" sz="16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0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3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</a:t>
            </a:r>
            <a:r>
              <a:rPr lang="en-US" altLang="ko-KR" sz="1100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endParaRPr lang="en-US" altLang="ko-KR" sz="11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입지선정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892896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364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38711" y="2053584"/>
              <a:ext cx="2336800" cy="511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②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지도 표현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–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전국 등산로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19982" y="1828664"/>
            <a:ext cx="356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등산로에 적합한 위치 선정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03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분석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3" t="-1837" r="16223" b="631"/>
          <a:stretch/>
        </p:blipFill>
        <p:spPr>
          <a:xfrm>
            <a:off x="3806890" y="2935817"/>
            <a:ext cx="5038530" cy="35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2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31081" y="0"/>
            <a:ext cx="16738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전국 등산로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830"/>
            <a:ext cx="12192000" cy="63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71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66158" y="0"/>
            <a:ext cx="180370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경기도 등산로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831"/>
            <a:ext cx="12192000" cy="63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34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73663" y="0"/>
            <a:ext cx="31886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경기도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추천지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831"/>
            <a:ext cx="12192000" cy="6350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769151" y="5607698"/>
            <a:ext cx="2174033" cy="1007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   :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무장애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등산로 </a:t>
            </a:r>
            <a:r>
              <a:rPr lang="ko-KR" altLang="en-US" sz="1600" spc="-150" dirty="0" err="1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추천지</a:t>
            </a: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en-US" altLang="ko-KR" sz="1600" spc="-150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    : </a:t>
            </a:r>
            <a:r>
              <a:rPr lang="ko-KR" altLang="en-US" sz="1600" spc="-150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경기도 전체 등산로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9843794" y="5999584"/>
            <a:ext cx="3600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9853125" y="6226630"/>
            <a:ext cx="360000" cy="0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805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75558" y="0"/>
            <a:ext cx="4584909" cy="456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경기도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추천지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속력 별 분류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831"/>
            <a:ext cx="12192000" cy="63504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983755" y="5682345"/>
            <a:ext cx="1800808" cy="923729"/>
            <a:chOff x="9535887" y="5682343"/>
            <a:chExt cx="2204726" cy="923728"/>
          </a:xfrm>
        </p:grpSpPr>
        <p:sp>
          <p:nvSpPr>
            <p:cNvPr id="5" name="직사각형 4"/>
            <p:cNvSpPr/>
            <p:nvPr/>
          </p:nvSpPr>
          <p:spPr>
            <a:xfrm>
              <a:off x="9535887" y="5682343"/>
              <a:ext cx="2204726" cy="923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 빠름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(73.3 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~ 51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) : </a:t>
              </a:r>
              <a:r>
                <a:rPr lang="ko-KR" altLang="en-US" sz="1400" spc="-150" dirty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초록색</a:t>
              </a:r>
            </a:p>
            <a:p>
              <a:pPr algn="ctr"/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보통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(72 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~ 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35) :  </a:t>
              </a:r>
              <a:r>
                <a:rPr lang="ko-KR" altLang="en-US" sz="1400" spc="-150" dirty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파란색</a:t>
              </a:r>
            </a:p>
            <a:p>
              <a:pPr algn="ctr"/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느림</a:t>
              </a:r>
              <a:r>
                <a:rPr lang="en-US" altLang="ko-KR" sz="1400" spc="-150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(15 ~ 32) </a:t>
              </a:r>
              <a:r>
                <a:rPr lang="ko-KR" altLang="en-US" sz="1400" spc="-150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</a:t>
              </a:r>
              <a:r>
                <a:rPr lang="en-US" altLang="ko-KR" sz="1400" spc="-150" dirty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: </a:t>
              </a:r>
              <a:r>
                <a:rPr lang="ko-KR" altLang="en-US" sz="1400" spc="-150" dirty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빨간색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9592825" y="5859621"/>
              <a:ext cx="148685" cy="12130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9605267" y="6095996"/>
              <a:ext cx="148685" cy="121303"/>
            </a:xfrm>
            <a:prstGeom prst="ellipse">
              <a:avLst/>
            </a:prstGeom>
            <a:solidFill>
              <a:srgbClr val="111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  </a:t>
              </a:r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9614598" y="6295047"/>
              <a:ext cx="148685" cy="1213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0646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15018" y="0"/>
            <a:ext cx="43059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+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노인 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&amp;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추천지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/>
          <a:stretch/>
        </p:blipFill>
        <p:spPr>
          <a:xfrm>
            <a:off x="0" y="507600"/>
            <a:ext cx="12176449" cy="63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4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 36"/>
          <p:cNvSpPr/>
          <p:nvPr/>
        </p:nvSpPr>
        <p:spPr>
          <a:xfrm>
            <a:off x="0" y="723900"/>
            <a:ext cx="12191994" cy="381000"/>
          </a:xfrm>
          <a:custGeom>
            <a:avLst/>
            <a:gdLst>
              <a:gd name="connsiteX0" fmla="*/ 12001494 w 12191994"/>
              <a:gd name="connsiteY0" fmla="*/ 0 h 381000"/>
              <a:gd name="connsiteX1" fmla="*/ 12191994 w 12191994"/>
              <a:gd name="connsiteY1" fmla="*/ 190500 h 381000"/>
              <a:gd name="connsiteX2" fmla="*/ 12001494 w 12191994"/>
              <a:gd name="connsiteY2" fmla="*/ 381000 h 381000"/>
              <a:gd name="connsiteX3" fmla="*/ 11810994 w 12191994"/>
              <a:gd name="connsiteY3" fmla="*/ 190500 h 381000"/>
              <a:gd name="connsiteX4" fmla="*/ 12001494 w 12191994"/>
              <a:gd name="connsiteY4" fmla="*/ 0 h 381000"/>
              <a:gd name="connsiteX5" fmla="*/ 2476499 w 12191994"/>
              <a:gd name="connsiteY5" fmla="*/ 0 h 381000"/>
              <a:gd name="connsiteX6" fmla="*/ 2666998 w 12191994"/>
              <a:gd name="connsiteY6" fmla="*/ 190500 h 381000"/>
              <a:gd name="connsiteX7" fmla="*/ 2476499 w 12191994"/>
              <a:gd name="connsiteY7" fmla="*/ 381000 h 381000"/>
              <a:gd name="connsiteX8" fmla="*/ 2300970 w 12191994"/>
              <a:gd name="connsiteY8" fmla="*/ 264651 h 381000"/>
              <a:gd name="connsiteX9" fmla="*/ 2285999 w 12191994"/>
              <a:gd name="connsiteY9" fmla="*/ 190501 h 381000"/>
              <a:gd name="connsiteX10" fmla="*/ 2271029 w 12191994"/>
              <a:gd name="connsiteY10" fmla="*/ 264651 h 381000"/>
              <a:gd name="connsiteX11" fmla="*/ 2095498 w 12191994"/>
              <a:gd name="connsiteY11" fmla="*/ 381000 h 381000"/>
              <a:gd name="connsiteX12" fmla="*/ 1919969 w 12191994"/>
              <a:gd name="connsiteY12" fmla="*/ 264651 h 381000"/>
              <a:gd name="connsiteX13" fmla="*/ 1904998 w 12191994"/>
              <a:gd name="connsiteY13" fmla="*/ 190500 h 381000"/>
              <a:gd name="connsiteX14" fmla="*/ 1890028 w 12191994"/>
              <a:gd name="connsiteY14" fmla="*/ 264651 h 381000"/>
              <a:gd name="connsiteX15" fmla="*/ 1714498 w 12191994"/>
              <a:gd name="connsiteY15" fmla="*/ 381000 h 381000"/>
              <a:gd name="connsiteX16" fmla="*/ 1538969 w 12191994"/>
              <a:gd name="connsiteY16" fmla="*/ 264651 h 381000"/>
              <a:gd name="connsiteX17" fmla="*/ 1523998 w 12191994"/>
              <a:gd name="connsiteY17" fmla="*/ 190500 h 381000"/>
              <a:gd name="connsiteX18" fmla="*/ 1509028 w 12191994"/>
              <a:gd name="connsiteY18" fmla="*/ 264651 h 381000"/>
              <a:gd name="connsiteX19" fmla="*/ 1333498 w 12191994"/>
              <a:gd name="connsiteY19" fmla="*/ 381000 h 381000"/>
              <a:gd name="connsiteX20" fmla="*/ 1157969 w 12191994"/>
              <a:gd name="connsiteY20" fmla="*/ 264651 h 381000"/>
              <a:gd name="connsiteX21" fmla="*/ 1142999 w 12191994"/>
              <a:gd name="connsiteY21" fmla="*/ 190500 h 381000"/>
              <a:gd name="connsiteX22" fmla="*/ 1128028 w 12191994"/>
              <a:gd name="connsiteY22" fmla="*/ 264651 h 381000"/>
              <a:gd name="connsiteX23" fmla="*/ 952499 w 12191994"/>
              <a:gd name="connsiteY23" fmla="*/ 381000 h 381000"/>
              <a:gd name="connsiteX24" fmla="*/ 776970 w 12191994"/>
              <a:gd name="connsiteY24" fmla="*/ 264651 h 381000"/>
              <a:gd name="connsiteX25" fmla="*/ 761999 w 12191994"/>
              <a:gd name="connsiteY25" fmla="*/ 190500 h 381000"/>
              <a:gd name="connsiteX26" fmla="*/ 747029 w 12191994"/>
              <a:gd name="connsiteY26" fmla="*/ 264651 h 381000"/>
              <a:gd name="connsiteX27" fmla="*/ 571499 w 12191994"/>
              <a:gd name="connsiteY27" fmla="*/ 381000 h 381000"/>
              <a:gd name="connsiteX28" fmla="*/ 395970 w 12191994"/>
              <a:gd name="connsiteY28" fmla="*/ 264651 h 381000"/>
              <a:gd name="connsiteX29" fmla="*/ 380999 w 12191994"/>
              <a:gd name="connsiteY29" fmla="*/ 190500 h 381000"/>
              <a:gd name="connsiteX30" fmla="*/ 366029 w 12191994"/>
              <a:gd name="connsiteY30" fmla="*/ 264651 h 381000"/>
              <a:gd name="connsiteX31" fmla="*/ 190500 w 12191994"/>
              <a:gd name="connsiteY31" fmla="*/ 381000 h 381000"/>
              <a:gd name="connsiteX32" fmla="*/ 0 w 12191994"/>
              <a:gd name="connsiteY32" fmla="*/ 190500 h 381000"/>
              <a:gd name="connsiteX33" fmla="*/ 190500 w 12191994"/>
              <a:gd name="connsiteY33" fmla="*/ 0 h 381000"/>
              <a:gd name="connsiteX34" fmla="*/ 366029 w 12191994"/>
              <a:gd name="connsiteY34" fmla="*/ 116349 h 381000"/>
              <a:gd name="connsiteX35" fmla="*/ 380999 w 12191994"/>
              <a:gd name="connsiteY35" fmla="*/ 190500 h 381000"/>
              <a:gd name="connsiteX36" fmla="*/ 395970 w 12191994"/>
              <a:gd name="connsiteY36" fmla="*/ 116349 h 381000"/>
              <a:gd name="connsiteX37" fmla="*/ 571499 w 12191994"/>
              <a:gd name="connsiteY37" fmla="*/ 0 h 381000"/>
              <a:gd name="connsiteX38" fmla="*/ 747029 w 12191994"/>
              <a:gd name="connsiteY38" fmla="*/ 116349 h 381000"/>
              <a:gd name="connsiteX39" fmla="*/ 761999 w 12191994"/>
              <a:gd name="connsiteY39" fmla="*/ 190500 h 381000"/>
              <a:gd name="connsiteX40" fmla="*/ 776970 w 12191994"/>
              <a:gd name="connsiteY40" fmla="*/ 116349 h 381000"/>
              <a:gd name="connsiteX41" fmla="*/ 952499 w 12191994"/>
              <a:gd name="connsiteY41" fmla="*/ 0 h 381000"/>
              <a:gd name="connsiteX42" fmla="*/ 1128028 w 12191994"/>
              <a:gd name="connsiteY42" fmla="*/ 116349 h 381000"/>
              <a:gd name="connsiteX43" fmla="*/ 1142999 w 12191994"/>
              <a:gd name="connsiteY43" fmla="*/ 190500 h 381000"/>
              <a:gd name="connsiteX44" fmla="*/ 1157969 w 12191994"/>
              <a:gd name="connsiteY44" fmla="*/ 116349 h 381000"/>
              <a:gd name="connsiteX45" fmla="*/ 1333498 w 12191994"/>
              <a:gd name="connsiteY45" fmla="*/ 0 h 381000"/>
              <a:gd name="connsiteX46" fmla="*/ 1509028 w 12191994"/>
              <a:gd name="connsiteY46" fmla="*/ 116349 h 381000"/>
              <a:gd name="connsiteX47" fmla="*/ 1523998 w 12191994"/>
              <a:gd name="connsiteY47" fmla="*/ 190500 h 381000"/>
              <a:gd name="connsiteX48" fmla="*/ 1538969 w 12191994"/>
              <a:gd name="connsiteY48" fmla="*/ 116349 h 381000"/>
              <a:gd name="connsiteX49" fmla="*/ 1714498 w 12191994"/>
              <a:gd name="connsiteY49" fmla="*/ 0 h 381000"/>
              <a:gd name="connsiteX50" fmla="*/ 1890028 w 12191994"/>
              <a:gd name="connsiteY50" fmla="*/ 116349 h 381000"/>
              <a:gd name="connsiteX51" fmla="*/ 1904998 w 12191994"/>
              <a:gd name="connsiteY51" fmla="*/ 190500 h 381000"/>
              <a:gd name="connsiteX52" fmla="*/ 1919969 w 12191994"/>
              <a:gd name="connsiteY52" fmla="*/ 116349 h 381000"/>
              <a:gd name="connsiteX53" fmla="*/ 2095498 w 12191994"/>
              <a:gd name="connsiteY53" fmla="*/ 0 h 381000"/>
              <a:gd name="connsiteX54" fmla="*/ 2271029 w 12191994"/>
              <a:gd name="connsiteY54" fmla="*/ 116349 h 381000"/>
              <a:gd name="connsiteX55" fmla="*/ 2285999 w 12191994"/>
              <a:gd name="connsiteY55" fmla="*/ 190499 h 381000"/>
              <a:gd name="connsiteX56" fmla="*/ 2300970 w 12191994"/>
              <a:gd name="connsiteY56" fmla="*/ 116349 h 381000"/>
              <a:gd name="connsiteX57" fmla="*/ 2476499 w 12191994"/>
              <a:gd name="connsiteY57" fmla="*/ 0 h 381000"/>
              <a:gd name="connsiteX58" fmla="*/ 4000497 w 12191994"/>
              <a:gd name="connsiteY58" fmla="*/ 0 h 381000"/>
              <a:gd name="connsiteX59" fmla="*/ 4190998 w 12191994"/>
              <a:gd name="connsiteY59" fmla="*/ 190500 h 381000"/>
              <a:gd name="connsiteX60" fmla="*/ 4000497 w 12191994"/>
              <a:gd name="connsiteY60" fmla="*/ 381000 h 381000"/>
              <a:gd name="connsiteX61" fmla="*/ 3824968 w 12191994"/>
              <a:gd name="connsiteY61" fmla="*/ 264651 h 381000"/>
              <a:gd name="connsiteX62" fmla="*/ 3809998 w 12191994"/>
              <a:gd name="connsiteY62" fmla="*/ 190501 h 381000"/>
              <a:gd name="connsiteX63" fmla="*/ 3795027 w 12191994"/>
              <a:gd name="connsiteY63" fmla="*/ 264651 h 381000"/>
              <a:gd name="connsiteX64" fmla="*/ 3619498 w 12191994"/>
              <a:gd name="connsiteY64" fmla="*/ 381000 h 381000"/>
              <a:gd name="connsiteX65" fmla="*/ 3443969 w 12191994"/>
              <a:gd name="connsiteY65" fmla="*/ 264651 h 381000"/>
              <a:gd name="connsiteX66" fmla="*/ 3428999 w 12191994"/>
              <a:gd name="connsiteY66" fmla="*/ 190500 h 381000"/>
              <a:gd name="connsiteX67" fmla="*/ 3414028 w 12191994"/>
              <a:gd name="connsiteY67" fmla="*/ 264651 h 381000"/>
              <a:gd name="connsiteX68" fmla="*/ 3238498 w 12191994"/>
              <a:gd name="connsiteY68" fmla="*/ 381000 h 381000"/>
              <a:gd name="connsiteX69" fmla="*/ 3062969 w 12191994"/>
              <a:gd name="connsiteY69" fmla="*/ 264651 h 381000"/>
              <a:gd name="connsiteX70" fmla="*/ 3047999 w 12191994"/>
              <a:gd name="connsiteY70" fmla="*/ 190500 h 381000"/>
              <a:gd name="connsiteX71" fmla="*/ 3033028 w 12191994"/>
              <a:gd name="connsiteY71" fmla="*/ 264651 h 381000"/>
              <a:gd name="connsiteX72" fmla="*/ 2857499 w 12191994"/>
              <a:gd name="connsiteY72" fmla="*/ 381000 h 381000"/>
              <a:gd name="connsiteX73" fmla="*/ 2666998 w 12191994"/>
              <a:gd name="connsiteY73" fmla="*/ 190500 h 381000"/>
              <a:gd name="connsiteX74" fmla="*/ 2857499 w 12191994"/>
              <a:gd name="connsiteY74" fmla="*/ 0 h 381000"/>
              <a:gd name="connsiteX75" fmla="*/ 3033028 w 12191994"/>
              <a:gd name="connsiteY75" fmla="*/ 116349 h 381000"/>
              <a:gd name="connsiteX76" fmla="*/ 3047999 w 12191994"/>
              <a:gd name="connsiteY76" fmla="*/ 190500 h 381000"/>
              <a:gd name="connsiteX77" fmla="*/ 3062969 w 12191994"/>
              <a:gd name="connsiteY77" fmla="*/ 116349 h 381000"/>
              <a:gd name="connsiteX78" fmla="*/ 3238498 w 12191994"/>
              <a:gd name="connsiteY78" fmla="*/ 0 h 381000"/>
              <a:gd name="connsiteX79" fmla="*/ 3414028 w 12191994"/>
              <a:gd name="connsiteY79" fmla="*/ 116349 h 381000"/>
              <a:gd name="connsiteX80" fmla="*/ 3428999 w 12191994"/>
              <a:gd name="connsiteY80" fmla="*/ 190500 h 381000"/>
              <a:gd name="connsiteX81" fmla="*/ 3443969 w 12191994"/>
              <a:gd name="connsiteY81" fmla="*/ 116349 h 381000"/>
              <a:gd name="connsiteX82" fmla="*/ 3619498 w 12191994"/>
              <a:gd name="connsiteY82" fmla="*/ 0 h 381000"/>
              <a:gd name="connsiteX83" fmla="*/ 3795027 w 12191994"/>
              <a:gd name="connsiteY83" fmla="*/ 116349 h 381000"/>
              <a:gd name="connsiteX84" fmla="*/ 3809998 w 12191994"/>
              <a:gd name="connsiteY84" fmla="*/ 190499 h 381000"/>
              <a:gd name="connsiteX85" fmla="*/ 3824968 w 12191994"/>
              <a:gd name="connsiteY85" fmla="*/ 116349 h 381000"/>
              <a:gd name="connsiteX86" fmla="*/ 4000497 w 12191994"/>
              <a:gd name="connsiteY86" fmla="*/ 0 h 381000"/>
              <a:gd name="connsiteX87" fmla="*/ 4381495 w 12191994"/>
              <a:gd name="connsiteY87" fmla="*/ 0 h 381000"/>
              <a:gd name="connsiteX88" fmla="*/ 4571995 w 12191994"/>
              <a:gd name="connsiteY88" fmla="*/ 190500 h 381000"/>
              <a:gd name="connsiteX89" fmla="*/ 4381495 w 12191994"/>
              <a:gd name="connsiteY89" fmla="*/ 381000 h 381000"/>
              <a:gd name="connsiteX90" fmla="*/ 4190998 w 12191994"/>
              <a:gd name="connsiteY90" fmla="*/ 190500 h 381000"/>
              <a:gd name="connsiteX91" fmla="*/ 4381495 w 12191994"/>
              <a:gd name="connsiteY91" fmla="*/ 0 h 381000"/>
              <a:gd name="connsiteX92" fmla="*/ 4762495 w 12191994"/>
              <a:gd name="connsiteY92" fmla="*/ 0 h 381000"/>
              <a:gd name="connsiteX93" fmla="*/ 4952995 w 12191994"/>
              <a:gd name="connsiteY93" fmla="*/ 190500 h 381000"/>
              <a:gd name="connsiteX94" fmla="*/ 4762495 w 12191994"/>
              <a:gd name="connsiteY94" fmla="*/ 381000 h 381000"/>
              <a:gd name="connsiteX95" fmla="*/ 4571995 w 12191994"/>
              <a:gd name="connsiteY95" fmla="*/ 190500 h 381000"/>
              <a:gd name="connsiteX96" fmla="*/ 4762495 w 12191994"/>
              <a:gd name="connsiteY96" fmla="*/ 0 h 381000"/>
              <a:gd name="connsiteX97" fmla="*/ 5143495 w 12191994"/>
              <a:gd name="connsiteY97" fmla="*/ 0 h 381000"/>
              <a:gd name="connsiteX98" fmla="*/ 5333996 w 12191994"/>
              <a:gd name="connsiteY98" fmla="*/ 190500 h 381000"/>
              <a:gd name="connsiteX99" fmla="*/ 5143495 w 12191994"/>
              <a:gd name="connsiteY99" fmla="*/ 381000 h 381000"/>
              <a:gd name="connsiteX100" fmla="*/ 4952995 w 12191994"/>
              <a:gd name="connsiteY100" fmla="*/ 190500 h 381000"/>
              <a:gd name="connsiteX101" fmla="*/ 5143495 w 12191994"/>
              <a:gd name="connsiteY101" fmla="*/ 0 h 381000"/>
              <a:gd name="connsiteX102" fmla="*/ 6286494 w 12191994"/>
              <a:gd name="connsiteY102" fmla="*/ 0 h 381000"/>
              <a:gd name="connsiteX103" fmla="*/ 6476994 w 12191994"/>
              <a:gd name="connsiteY103" fmla="*/ 190500 h 381000"/>
              <a:gd name="connsiteX104" fmla="*/ 6286494 w 12191994"/>
              <a:gd name="connsiteY104" fmla="*/ 381000 h 381000"/>
              <a:gd name="connsiteX105" fmla="*/ 6110964 w 12191994"/>
              <a:gd name="connsiteY105" fmla="*/ 264651 h 381000"/>
              <a:gd name="connsiteX106" fmla="*/ 6095994 w 12191994"/>
              <a:gd name="connsiteY106" fmla="*/ 190501 h 381000"/>
              <a:gd name="connsiteX107" fmla="*/ 6081024 w 12191994"/>
              <a:gd name="connsiteY107" fmla="*/ 264651 h 381000"/>
              <a:gd name="connsiteX108" fmla="*/ 5905494 w 12191994"/>
              <a:gd name="connsiteY108" fmla="*/ 381000 h 381000"/>
              <a:gd name="connsiteX109" fmla="*/ 5729965 w 12191994"/>
              <a:gd name="connsiteY109" fmla="*/ 264651 h 381000"/>
              <a:gd name="connsiteX110" fmla="*/ 5714995 w 12191994"/>
              <a:gd name="connsiteY110" fmla="*/ 190501 h 381000"/>
              <a:gd name="connsiteX111" fmla="*/ 5700025 w 12191994"/>
              <a:gd name="connsiteY111" fmla="*/ 264651 h 381000"/>
              <a:gd name="connsiteX112" fmla="*/ 5524495 w 12191994"/>
              <a:gd name="connsiteY112" fmla="*/ 381000 h 381000"/>
              <a:gd name="connsiteX113" fmla="*/ 5333996 w 12191994"/>
              <a:gd name="connsiteY113" fmla="*/ 190500 h 381000"/>
              <a:gd name="connsiteX114" fmla="*/ 5524495 w 12191994"/>
              <a:gd name="connsiteY114" fmla="*/ 0 h 381000"/>
              <a:gd name="connsiteX115" fmla="*/ 5700025 w 12191994"/>
              <a:gd name="connsiteY115" fmla="*/ 116349 h 381000"/>
              <a:gd name="connsiteX116" fmla="*/ 5714995 w 12191994"/>
              <a:gd name="connsiteY116" fmla="*/ 190499 h 381000"/>
              <a:gd name="connsiteX117" fmla="*/ 5729965 w 12191994"/>
              <a:gd name="connsiteY117" fmla="*/ 116349 h 381000"/>
              <a:gd name="connsiteX118" fmla="*/ 5905494 w 12191994"/>
              <a:gd name="connsiteY118" fmla="*/ 0 h 381000"/>
              <a:gd name="connsiteX119" fmla="*/ 6081024 w 12191994"/>
              <a:gd name="connsiteY119" fmla="*/ 116349 h 381000"/>
              <a:gd name="connsiteX120" fmla="*/ 6095994 w 12191994"/>
              <a:gd name="connsiteY120" fmla="*/ 190499 h 381000"/>
              <a:gd name="connsiteX121" fmla="*/ 6110964 w 12191994"/>
              <a:gd name="connsiteY121" fmla="*/ 116349 h 381000"/>
              <a:gd name="connsiteX122" fmla="*/ 6286494 w 12191994"/>
              <a:gd name="connsiteY122" fmla="*/ 0 h 381000"/>
              <a:gd name="connsiteX123" fmla="*/ 6667494 w 12191994"/>
              <a:gd name="connsiteY123" fmla="*/ 0 h 381000"/>
              <a:gd name="connsiteX124" fmla="*/ 6857994 w 12191994"/>
              <a:gd name="connsiteY124" fmla="*/ 190500 h 381000"/>
              <a:gd name="connsiteX125" fmla="*/ 6667494 w 12191994"/>
              <a:gd name="connsiteY125" fmla="*/ 381000 h 381000"/>
              <a:gd name="connsiteX126" fmla="*/ 6476994 w 12191994"/>
              <a:gd name="connsiteY126" fmla="*/ 190500 h 381000"/>
              <a:gd name="connsiteX127" fmla="*/ 6667494 w 12191994"/>
              <a:gd name="connsiteY127" fmla="*/ 0 h 381000"/>
              <a:gd name="connsiteX128" fmla="*/ 7048494 w 12191994"/>
              <a:gd name="connsiteY128" fmla="*/ 0 h 381000"/>
              <a:gd name="connsiteX129" fmla="*/ 7238994 w 12191994"/>
              <a:gd name="connsiteY129" fmla="*/ 190500 h 381000"/>
              <a:gd name="connsiteX130" fmla="*/ 7048494 w 12191994"/>
              <a:gd name="connsiteY130" fmla="*/ 381000 h 381000"/>
              <a:gd name="connsiteX131" fmla="*/ 6857994 w 12191994"/>
              <a:gd name="connsiteY131" fmla="*/ 190500 h 381000"/>
              <a:gd name="connsiteX132" fmla="*/ 7048494 w 12191994"/>
              <a:gd name="connsiteY132" fmla="*/ 0 h 381000"/>
              <a:gd name="connsiteX133" fmla="*/ 7429494 w 12191994"/>
              <a:gd name="connsiteY133" fmla="*/ 0 h 381000"/>
              <a:gd name="connsiteX134" fmla="*/ 7619994 w 12191994"/>
              <a:gd name="connsiteY134" fmla="*/ 190500 h 381000"/>
              <a:gd name="connsiteX135" fmla="*/ 7429494 w 12191994"/>
              <a:gd name="connsiteY135" fmla="*/ 381000 h 381000"/>
              <a:gd name="connsiteX136" fmla="*/ 7238994 w 12191994"/>
              <a:gd name="connsiteY136" fmla="*/ 190500 h 381000"/>
              <a:gd name="connsiteX137" fmla="*/ 7429494 w 12191994"/>
              <a:gd name="connsiteY137" fmla="*/ 0 h 381000"/>
              <a:gd name="connsiteX138" fmla="*/ 7810494 w 12191994"/>
              <a:gd name="connsiteY138" fmla="*/ 0 h 381000"/>
              <a:gd name="connsiteX139" fmla="*/ 8000994 w 12191994"/>
              <a:gd name="connsiteY139" fmla="*/ 190500 h 381000"/>
              <a:gd name="connsiteX140" fmla="*/ 7810494 w 12191994"/>
              <a:gd name="connsiteY140" fmla="*/ 381000 h 381000"/>
              <a:gd name="connsiteX141" fmla="*/ 7619994 w 12191994"/>
              <a:gd name="connsiteY141" fmla="*/ 190500 h 381000"/>
              <a:gd name="connsiteX142" fmla="*/ 7810494 w 12191994"/>
              <a:gd name="connsiteY142" fmla="*/ 0 h 381000"/>
              <a:gd name="connsiteX143" fmla="*/ 8191494 w 12191994"/>
              <a:gd name="connsiteY143" fmla="*/ 0 h 381000"/>
              <a:gd name="connsiteX144" fmla="*/ 8381994 w 12191994"/>
              <a:gd name="connsiteY144" fmla="*/ 190500 h 381000"/>
              <a:gd name="connsiteX145" fmla="*/ 8191494 w 12191994"/>
              <a:gd name="connsiteY145" fmla="*/ 381000 h 381000"/>
              <a:gd name="connsiteX146" fmla="*/ 8000994 w 12191994"/>
              <a:gd name="connsiteY146" fmla="*/ 190500 h 381000"/>
              <a:gd name="connsiteX147" fmla="*/ 8191494 w 12191994"/>
              <a:gd name="connsiteY147" fmla="*/ 0 h 381000"/>
              <a:gd name="connsiteX148" fmla="*/ 8572494 w 12191994"/>
              <a:gd name="connsiteY148" fmla="*/ 0 h 381000"/>
              <a:gd name="connsiteX149" fmla="*/ 8762994 w 12191994"/>
              <a:gd name="connsiteY149" fmla="*/ 190500 h 381000"/>
              <a:gd name="connsiteX150" fmla="*/ 8572494 w 12191994"/>
              <a:gd name="connsiteY150" fmla="*/ 381000 h 381000"/>
              <a:gd name="connsiteX151" fmla="*/ 8381994 w 12191994"/>
              <a:gd name="connsiteY151" fmla="*/ 190500 h 381000"/>
              <a:gd name="connsiteX152" fmla="*/ 8572494 w 12191994"/>
              <a:gd name="connsiteY152" fmla="*/ 0 h 381000"/>
              <a:gd name="connsiteX153" fmla="*/ 8953494 w 12191994"/>
              <a:gd name="connsiteY153" fmla="*/ 0 h 381000"/>
              <a:gd name="connsiteX154" fmla="*/ 9143994 w 12191994"/>
              <a:gd name="connsiteY154" fmla="*/ 190500 h 381000"/>
              <a:gd name="connsiteX155" fmla="*/ 8953494 w 12191994"/>
              <a:gd name="connsiteY155" fmla="*/ 381000 h 381000"/>
              <a:gd name="connsiteX156" fmla="*/ 8762994 w 12191994"/>
              <a:gd name="connsiteY156" fmla="*/ 190500 h 381000"/>
              <a:gd name="connsiteX157" fmla="*/ 8953494 w 12191994"/>
              <a:gd name="connsiteY157" fmla="*/ 0 h 381000"/>
              <a:gd name="connsiteX158" fmla="*/ 9334494 w 12191994"/>
              <a:gd name="connsiteY158" fmla="*/ 0 h 381000"/>
              <a:gd name="connsiteX159" fmla="*/ 9524994 w 12191994"/>
              <a:gd name="connsiteY159" fmla="*/ 190500 h 381000"/>
              <a:gd name="connsiteX160" fmla="*/ 9334494 w 12191994"/>
              <a:gd name="connsiteY160" fmla="*/ 381000 h 381000"/>
              <a:gd name="connsiteX161" fmla="*/ 9143994 w 12191994"/>
              <a:gd name="connsiteY161" fmla="*/ 190500 h 381000"/>
              <a:gd name="connsiteX162" fmla="*/ 9334494 w 12191994"/>
              <a:gd name="connsiteY162" fmla="*/ 0 h 381000"/>
              <a:gd name="connsiteX163" fmla="*/ 9715494 w 12191994"/>
              <a:gd name="connsiteY163" fmla="*/ 0 h 381000"/>
              <a:gd name="connsiteX164" fmla="*/ 9905994 w 12191994"/>
              <a:gd name="connsiteY164" fmla="*/ 190500 h 381000"/>
              <a:gd name="connsiteX165" fmla="*/ 9715494 w 12191994"/>
              <a:gd name="connsiteY165" fmla="*/ 381000 h 381000"/>
              <a:gd name="connsiteX166" fmla="*/ 9524994 w 12191994"/>
              <a:gd name="connsiteY166" fmla="*/ 190500 h 381000"/>
              <a:gd name="connsiteX167" fmla="*/ 9715494 w 12191994"/>
              <a:gd name="connsiteY167" fmla="*/ 0 h 381000"/>
              <a:gd name="connsiteX168" fmla="*/ 10096494 w 12191994"/>
              <a:gd name="connsiteY168" fmla="*/ 0 h 381000"/>
              <a:gd name="connsiteX169" fmla="*/ 10286994 w 12191994"/>
              <a:gd name="connsiteY169" fmla="*/ 190500 h 381000"/>
              <a:gd name="connsiteX170" fmla="*/ 10096494 w 12191994"/>
              <a:gd name="connsiteY170" fmla="*/ 381000 h 381000"/>
              <a:gd name="connsiteX171" fmla="*/ 9905994 w 12191994"/>
              <a:gd name="connsiteY171" fmla="*/ 190500 h 381000"/>
              <a:gd name="connsiteX172" fmla="*/ 10096494 w 12191994"/>
              <a:gd name="connsiteY172" fmla="*/ 0 h 381000"/>
              <a:gd name="connsiteX173" fmla="*/ 10477494 w 12191994"/>
              <a:gd name="connsiteY173" fmla="*/ 0 h 381000"/>
              <a:gd name="connsiteX174" fmla="*/ 10667994 w 12191994"/>
              <a:gd name="connsiteY174" fmla="*/ 190500 h 381000"/>
              <a:gd name="connsiteX175" fmla="*/ 10477494 w 12191994"/>
              <a:gd name="connsiteY175" fmla="*/ 381000 h 381000"/>
              <a:gd name="connsiteX176" fmla="*/ 10286994 w 12191994"/>
              <a:gd name="connsiteY176" fmla="*/ 190500 h 381000"/>
              <a:gd name="connsiteX177" fmla="*/ 10477494 w 12191994"/>
              <a:gd name="connsiteY177" fmla="*/ 0 h 381000"/>
              <a:gd name="connsiteX178" fmla="*/ 10858494 w 12191994"/>
              <a:gd name="connsiteY178" fmla="*/ 0 h 381000"/>
              <a:gd name="connsiteX179" fmla="*/ 11048994 w 12191994"/>
              <a:gd name="connsiteY179" fmla="*/ 190500 h 381000"/>
              <a:gd name="connsiteX180" fmla="*/ 10858494 w 12191994"/>
              <a:gd name="connsiteY180" fmla="*/ 381000 h 381000"/>
              <a:gd name="connsiteX181" fmla="*/ 10667994 w 12191994"/>
              <a:gd name="connsiteY181" fmla="*/ 190500 h 381000"/>
              <a:gd name="connsiteX182" fmla="*/ 10858494 w 12191994"/>
              <a:gd name="connsiteY182" fmla="*/ 0 h 381000"/>
              <a:gd name="connsiteX183" fmla="*/ 11239494 w 12191994"/>
              <a:gd name="connsiteY183" fmla="*/ 0 h 381000"/>
              <a:gd name="connsiteX184" fmla="*/ 11429994 w 12191994"/>
              <a:gd name="connsiteY184" fmla="*/ 190500 h 381000"/>
              <a:gd name="connsiteX185" fmla="*/ 11239494 w 12191994"/>
              <a:gd name="connsiteY185" fmla="*/ 381000 h 381000"/>
              <a:gd name="connsiteX186" fmla="*/ 11048994 w 12191994"/>
              <a:gd name="connsiteY186" fmla="*/ 190500 h 381000"/>
              <a:gd name="connsiteX187" fmla="*/ 11239494 w 12191994"/>
              <a:gd name="connsiteY187" fmla="*/ 0 h 381000"/>
              <a:gd name="connsiteX188" fmla="*/ 11620494 w 12191994"/>
              <a:gd name="connsiteY188" fmla="*/ 0 h 381000"/>
              <a:gd name="connsiteX189" fmla="*/ 11810994 w 12191994"/>
              <a:gd name="connsiteY189" fmla="*/ 190500 h 381000"/>
              <a:gd name="connsiteX190" fmla="*/ 11620494 w 12191994"/>
              <a:gd name="connsiteY190" fmla="*/ 381000 h 381000"/>
              <a:gd name="connsiteX191" fmla="*/ 11429994 w 12191994"/>
              <a:gd name="connsiteY191" fmla="*/ 190500 h 381000"/>
              <a:gd name="connsiteX192" fmla="*/ 11620494 w 12191994"/>
              <a:gd name="connsiteY192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2191994" h="381000">
                <a:moveTo>
                  <a:pt x="12001494" y="0"/>
                </a:moveTo>
                <a:cubicBezTo>
                  <a:pt x="12106704" y="0"/>
                  <a:pt x="12191994" y="85290"/>
                  <a:pt x="12191994" y="190500"/>
                </a:cubicBezTo>
                <a:cubicBezTo>
                  <a:pt x="12191994" y="295710"/>
                  <a:pt x="12106704" y="381000"/>
                  <a:pt x="12001494" y="381000"/>
                </a:cubicBezTo>
                <a:cubicBezTo>
                  <a:pt x="11896284" y="381000"/>
                  <a:pt x="11810994" y="295710"/>
                  <a:pt x="11810994" y="190500"/>
                </a:cubicBezTo>
                <a:cubicBezTo>
                  <a:pt x="11810994" y="85290"/>
                  <a:pt x="11896284" y="0"/>
                  <a:pt x="12001494" y="0"/>
                </a:cubicBezTo>
                <a:close/>
                <a:moveTo>
                  <a:pt x="2476499" y="0"/>
                </a:moveTo>
                <a:cubicBezTo>
                  <a:pt x="2581709" y="0"/>
                  <a:pt x="2666998" y="85290"/>
                  <a:pt x="2666998" y="190500"/>
                </a:cubicBezTo>
                <a:cubicBezTo>
                  <a:pt x="2666998" y="295710"/>
                  <a:pt x="2581709" y="381000"/>
                  <a:pt x="2476499" y="381000"/>
                </a:cubicBezTo>
                <a:cubicBezTo>
                  <a:pt x="2397592" y="381000"/>
                  <a:pt x="2329889" y="333024"/>
                  <a:pt x="2300970" y="264651"/>
                </a:cubicBezTo>
                <a:lnTo>
                  <a:pt x="2285999" y="190501"/>
                </a:lnTo>
                <a:lnTo>
                  <a:pt x="2271029" y="264651"/>
                </a:lnTo>
                <a:cubicBezTo>
                  <a:pt x="2242110" y="333024"/>
                  <a:pt x="2174407" y="381000"/>
                  <a:pt x="2095498" y="381000"/>
                </a:cubicBezTo>
                <a:cubicBezTo>
                  <a:pt x="2016591" y="381000"/>
                  <a:pt x="1948888" y="333024"/>
                  <a:pt x="1919969" y="264651"/>
                </a:cubicBezTo>
                <a:lnTo>
                  <a:pt x="1904998" y="190500"/>
                </a:lnTo>
                <a:lnTo>
                  <a:pt x="1890028" y="264651"/>
                </a:lnTo>
                <a:cubicBezTo>
                  <a:pt x="1861108" y="333024"/>
                  <a:pt x="1793406" y="381000"/>
                  <a:pt x="1714498" y="381000"/>
                </a:cubicBezTo>
                <a:cubicBezTo>
                  <a:pt x="1635591" y="381000"/>
                  <a:pt x="1567888" y="333024"/>
                  <a:pt x="1538969" y="264651"/>
                </a:cubicBezTo>
                <a:lnTo>
                  <a:pt x="1523998" y="190500"/>
                </a:lnTo>
                <a:lnTo>
                  <a:pt x="1509028" y="264651"/>
                </a:lnTo>
                <a:cubicBezTo>
                  <a:pt x="1480108" y="333024"/>
                  <a:pt x="1412406" y="381000"/>
                  <a:pt x="1333498" y="381000"/>
                </a:cubicBezTo>
                <a:cubicBezTo>
                  <a:pt x="1254591" y="381000"/>
                  <a:pt x="1186888" y="333024"/>
                  <a:pt x="1157969" y="264651"/>
                </a:cubicBezTo>
                <a:lnTo>
                  <a:pt x="1142999" y="190500"/>
                </a:lnTo>
                <a:lnTo>
                  <a:pt x="1128028" y="264651"/>
                </a:lnTo>
                <a:cubicBezTo>
                  <a:pt x="1099109" y="333024"/>
                  <a:pt x="1031406" y="381000"/>
                  <a:pt x="952499" y="381000"/>
                </a:cubicBezTo>
                <a:cubicBezTo>
                  <a:pt x="873591" y="381000"/>
                  <a:pt x="805889" y="333024"/>
                  <a:pt x="776970" y="264651"/>
                </a:cubicBezTo>
                <a:lnTo>
                  <a:pt x="761999" y="190500"/>
                </a:lnTo>
                <a:lnTo>
                  <a:pt x="747029" y="264651"/>
                </a:lnTo>
                <a:cubicBezTo>
                  <a:pt x="718109" y="333024"/>
                  <a:pt x="650407" y="381000"/>
                  <a:pt x="571499" y="381000"/>
                </a:cubicBezTo>
                <a:cubicBezTo>
                  <a:pt x="492592" y="381000"/>
                  <a:pt x="424889" y="333024"/>
                  <a:pt x="395970" y="264651"/>
                </a:cubicBezTo>
                <a:lnTo>
                  <a:pt x="380999" y="190500"/>
                </a:lnTo>
                <a:lnTo>
                  <a:pt x="366029" y="264651"/>
                </a:lnTo>
                <a:cubicBezTo>
                  <a:pt x="337110" y="333024"/>
                  <a:pt x="269407" y="381000"/>
                  <a:pt x="190500" y="381000"/>
                </a:cubicBezTo>
                <a:cubicBezTo>
                  <a:pt x="85290" y="381000"/>
                  <a:pt x="0" y="295710"/>
                  <a:pt x="0" y="190500"/>
                </a:cubicBezTo>
                <a:cubicBezTo>
                  <a:pt x="0" y="85290"/>
                  <a:pt x="85290" y="0"/>
                  <a:pt x="190500" y="0"/>
                </a:cubicBezTo>
                <a:cubicBezTo>
                  <a:pt x="269407" y="0"/>
                  <a:pt x="337110" y="47976"/>
                  <a:pt x="366029" y="116349"/>
                </a:cubicBezTo>
                <a:lnTo>
                  <a:pt x="380999" y="190500"/>
                </a:lnTo>
                <a:lnTo>
                  <a:pt x="395970" y="116349"/>
                </a:lnTo>
                <a:cubicBezTo>
                  <a:pt x="424889" y="47976"/>
                  <a:pt x="492592" y="0"/>
                  <a:pt x="571499" y="0"/>
                </a:cubicBezTo>
                <a:cubicBezTo>
                  <a:pt x="650407" y="0"/>
                  <a:pt x="718109" y="47976"/>
                  <a:pt x="747029" y="116349"/>
                </a:cubicBezTo>
                <a:lnTo>
                  <a:pt x="761999" y="190500"/>
                </a:lnTo>
                <a:lnTo>
                  <a:pt x="776970" y="116349"/>
                </a:lnTo>
                <a:cubicBezTo>
                  <a:pt x="805889" y="47976"/>
                  <a:pt x="873591" y="0"/>
                  <a:pt x="952499" y="0"/>
                </a:cubicBezTo>
                <a:cubicBezTo>
                  <a:pt x="1031406" y="0"/>
                  <a:pt x="1099109" y="47976"/>
                  <a:pt x="1128028" y="116349"/>
                </a:cubicBezTo>
                <a:lnTo>
                  <a:pt x="1142999" y="190500"/>
                </a:lnTo>
                <a:lnTo>
                  <a:pt x="1157969" y="116349"/>
                </a:lnTo>
                <a:cubicBezTo>
                  <a:pt x="1186888" y="47976"/>
                  <a:pt x="1254591" y="0"/>
                  <a:pt x="1333498" y="0"/>
                </a:cubicBezTo>
                <a:cubicBezTo>
                  <a:pt x="1412406" y="0"/>
                  <a:pt x="1480108" y="47976"/>
                  <a:pt x="1509028" y="116349"/>
                </a:cubicBezTo>
                <a:lnTo>
                  <a:pt x="1523998" y="190500"/>
                </a:lnTo>
                <a:lnTo>
                  <a:pt x="1538969" y="116349"/>
                </a:lnTo>
                <a:cubicBezTo>
                  <a:pt x="1567888" y="47976"/>
                  <a:pt x="1635591" y="0"/>
                  <a:pt x="1714498" y="0"/>
                </a:cubicBezTo>
                <a:cubicBezTo>
                  <a:pt x="1793406" y="0"/>
                  <a:pt x="1861108" y="47976"/>
                  <a:pt x="1890028" y="116349"/>
                </a:cubicBezTo>
                <a:lnTo>
                  <a:pt x="1904998" y="190500"/>
                </a:lnTo>
                <a:lnTo>
                  <a:pt x="1919969" y="116349"/>
                </a:lnTo>
                <a:cubicBezTo>
                  <a:pt x="1948888" y="47976"/>
                  <a:pt x="2016591" y="0"/>
                  <a:pt x="2095498" y="0"/>
                </a:cubicBezTo>
                <a:cubicBezTo>
                  <a:pt x="2174407" y="0"/>
                  <a:pt x="2242110" y="47976"/>
                  <a:pt x="2271029" y="116349"/>
                </a:cubicBezTo>
                <a:lnTo>
                  <a:pt x="2285999" y="190499"/>
                </a:lnTo>
                <a:lnTo>
                  <a:pt x="2300970" y="116349"/>
                </a:lnTo>
                <a:cubicBezTo>
                  <a:pt x="2329889" y="47976"/>
                  <a:pt x="2397592" y="0"/>
                  <a:pt x="2476499" y="0"/>
                </a:cubicBezTo>
                <a:close/>
                <a:moveTo>
                  <a:pt x="4000497" y="0"/>
                </a:moveTo>
                <a:cubicBezTo>
                  <a:pt x="4105708" y="0"/>
                  <a:pt x="4190998" y="85290"/>
                  <a:pt x="4190998" y="190500"/>
                </a:cubicBezTo>
                <a:cubicBezTo>
                  <a:pt x="4190998" y="295710"/>
                  <a:pt x="4105708" y="381000"/>
                  <a:pt x="4000497" y="381000"/>
                </a:cubicBezTo>
                <a:cubicBezTo>
                  <a:pt x="3921590" y="381000"/>
                  <a:pt x="3853888" y="333024"/>
                  <a:pt x="3824968" y="264651"/>
                </a:cubicBezTo>
                <a:lnTo>
                  <a:pt x="3809998" y="190501"/>
                </a:lnTo>
                <a:lnTo>
                  <a:pt x="3795027" y="264651"/>
                </a:lnTo>
                <a:cubicBezTo>
                  <a:pt x="3766108" y="333024"/>
                  <a:pt x="3698404" y="381000"/>
                  <a:pt x="3619498" y="381000"/>
                </a:cubicBezTo>
                <a:cubicBezTo>
                  <a:pt x="3540592" y="381000"/>
                  <a:pt x="3472888" y="333024"/>
                  <a:pt x="3443969" y="264651"/>
                </a:cubicBezTo>
                <a:lnTo>
                  <a:pt x="3428999" y="190500"/>
                </a:lnTo>
                <a:lnTo>
                  <a:pt x="3414028" y="264651"/>
                </a:lnTo>
                <a:cubicBezTo>
                  <a:pt x="3385108" y="333024"/>
                  <a:pt x="3317406" y="381000"/>
                  <a:pt x="3238498" y="381000"/>
                </a:cubicBezTo>
                <a:cubicBezTo>
                  <a:pt x="3159591" y="381000"/>
                  <a:pt x="3091889" y="333024"/>
                  <a:pt x="3062969" y="264651"/>
                </a:cubicBezTo>
                <a:lnTo>
                  <a:pt x="3047999" y="190500"/>
                </a:lnTo>
                <a:lnTo>
                  <a:pt x="3033028" y="264651"/>
                </a:lnTo>
                <a:cubicBezTo>
                  <a:pt x="3004109" y="333024"/>
                  <a:pt x="2936406" y="381000"/>
                  <a:pt x="2857499" y="381000"/>
                </a:cubicBezTo>
                <a:cubicBezTo>
                  <a:pt x="2752288" y="381000"/>
                  <a:pt x="2666998" y="295710"/>
                  <a:pt x="2666998" y="190500"/>
                </a:cubicBezTo>
                <a:cubicBezTo>
                  <a:pt x="2666998" y="85290"/>
                  <a:pt x="2752288" y="0"/>
                  <a:pt x="2857499" y="0"/>
                </a:cubicBezTo>
                <a:cubicBezTo>
                  <a:pt x="2936406" y="0"/>
                  <a:pt x="3004109" y="47976"/>
                  <a:pt x="3033028" y="116349"/>
                </a:cubicBezTo>
                <a:lnTo>
                  <a:pt x="3047999" y="190500"/>
                </a:lnTo>
                <a:lnTo>
                  <a:pt x="3062969" y="116349"/>
                </a:lnTo>
                <a:cubicBezTo>
                  <a:pt x="3091889" y="47976"/>
                  <a:pt x="3159591" y="0"/>
                  <a:pt x="3238498" y="0"/>
                </a:cubicBezTo>
                <a:cubicBezTo>
                  <a:pt x="3317406" y="0"/>
                  <a:pt x="3385108" y="47976"/>
                  <a:pt x="3414028" y="116349"/>
                </a:cubicBezTo>
                <a:lnTo>
                  <a:pt x="3428999" y="190500"/>
                </a:lnTo>
                <a:lnTo>
                  <a:pt x="3443969" y="116349"/>
                </a:lnTo>
                <a:cubicBezTo>
                  <a:pt x="3472888" y="47976"/>
                  <a:pt x="3540592" y="0"/>
                  <a:pt x="3619498" y="0"/>
                </a:cubicBezTo>
                <a:cubicBezTo>
                  <a:pt x="3698404" y="0"/>
                  <a:pt x="3766108" y="47976"/>
                  <a:pt x="3795027" y="116349"/>
                </a:cubicBezTo>
                <a:lnTo>
                  <a:pt x="3809998" y="190499"/>
                </a:lnTo>
                <a:lnTo>
                  <a:pt x="3824968" y="116349"/>
                </a:lnTo>
                <a:cubicBezTo>
                  <a:pt x="3853888" y="47976"/>
                  <a:pt x="3921590" y="0"/>
                  <a:pt x="4000497" y="0"/>
                </a:cubicBezTo>
                <a:close/>
                <a:moveTo>
                  <a:pt x="4381495" y="0"/>
                </a:moveTo>
                <a:cubicBezTo>
                  <a:pt x="4486705" y="0"/>
                  <a:pt x="4571995" y="85290"/>
                  <a:pt x="4571995" y="190500"/>
                </a:cubicBezTo>
                <a:cubicBezTo>
                  <a:pt x="4571995" y="295710"/>
                  <a:pt x="4486705" y="381000"/>
                  <a:pt x="4381495" y="381000"/>
                </a:cubicBezTo>
                <a:cubicBezTo>
                  <a:pt x="4276284" y="381000"/>
                  <a:pt x="4190998" y="295710"/>
                  <a:pt x="4190998" y="190500"/>
                </a:cubicBezTo>
                <a:cubicBezTo>
                  <a:pt x="4190998" y="85290"/>
                  <a:pt x="4276284" y="0"/>
                  <a:pt x="4381495" y="0"/>
                </a:cubicBezTo>
                <a:close/>
                <a:moveTo>
                  <a:pt x="4762495" y="0"/>
                </a:moveTo>
                <a:cubicBezTo>
                  <a:pt x="4867705" y="0"/>
                  <a:pt x="4952995" y="85290"/>
                  <a:pt x="4952995" y="190500"/>
                </a:cubicBezTo>
                <a:cubicBezTo>
                  <a:pt x="4952995" y="295710"/>
                  <a:pt x="4867705" y="381000"/>
                  <a:pt x="4762495" y="381000"/>
                </a:cubicBezTo>
                <a:cubicBezTo>
                  <a:pt x="4657285" y="381000"/>
                  <a:pt x="4571995" y="295710"/>
                  <a:pt x="4571995" y="190500"/>
                </a:cubicBezTo>
                <a:cubicBezTo>
                  <a:pt x="4571995" y="85290"/>
                  <a:pt x="4657285" y="0"/>
                  <a:pt x="4762495" y="0"/>
                </a:cubicBezTo>
                <a:close/>
                <a:moveTo>
                  <a:pt x="5143495" y="0"/>
                </a:moveTo>
                <a:cubicBezTo>
                  <a:pt x="5248705" y="0"/>
                  <a:pt x="5333996" y="85290"/>
                  <a:pt x="5333996" y="190500"/>
                </a:cubicBezTo>
                <a:cubicBezTo>
                  <a:pt x="5333996" y="295710"/>
                  <a:pt x="5248705" y="381000"/>
                  <a:pt x="5143495" y="381000"/>
                </a:cubicBezTo>
                <a:cubicBezTo>
                  <a:pt x="5038287" y="381000"/>
                  <a:pt x="4952995" y="295710"/>
                  <a:pt x="4952995" y="190500"/>
                </a:cubicBezTo>
                <a:cubicBezTo>
                  <a:pt x="4952995" y="85290"/>
                  <a:pt x="5038287" y="0"/>
                  <a:pt x="5143495" y="0"/>
                </a:cubicBezTo>
                <a:close/>
                <a:moveTo>
                  <a:pt x="6286494" y="0"/>
                </a:moveTo>
                <a:cubicBezTo>
                  <a:pt x="6391704" y="0"/>
                  <a:pt x="6476994" y="85290"/>
                  <a:pt x="6476994" y="190500"/>
                </a:cubicBezTo>
                <a:cubicBezTo>
                  <a:pt x="6476994" y="295710"/>
                  <a:pt x="6391704" y="381000"/>
                  <a:pt x="6286494" y="381000"/>
                </a:cubicBezTo>
                <a:cubicBezTo>
                  <a:pt x="6207586" y="381000"/>
                  <a:pt x="6139884" y="333024"/>
                  <a:pt x="6110964" y="264651"/>
                </a:cubicBezTo>
                <a:lnTo>
                  <a:pt x="6095994" y="190501"/>
                </a:lnTo>
                <a:lnTo>
                  <a:pt x="6081024" y="264651"/>
                </a:lnTo>
                <a:cubicBezTo>
                  <a:pt x="6052104" y="333024"/>
                  <a:pt x="5984402" y="381000"/>
                  <a:pt x="5905494" y="381000"/>
                </a:cubicBezTo>
                <a:cubicBezTo>
                  <a:pt x="5826587" y="381000"/>
                  <a:pt x="5758884" y="333024"/>
                  <a:pt x="5729965" y="264651"/>
                </a:cubicBezTo>
                <a:lnTo>
                  <a:pt x="5714995" y="190501"/>
                </a:lnTo>
                <a:lnTo>
                  <a:pt x="5700025" y="264651"/>
                </a:lnTo>
                <a:cubicBezTo>
                  <a:pt x="5671105" y="333024"/>
                  <a:pt x="5603402" y="381000"/>
                  <a:pt x="5524495" y="381000"/>
                </a:cubicBezTo>
                <a:cubicBezTo>
                  <a:pt x="5419285" y="381000"/>
                  <a:pt x="5333996" y="295710"/>
                  <a:pt x="5333996" y="190500"/>
                </a:cubicBezTo>
                <a:cubicBezTo>
                  <a:pt x="5333996" y="85290"/>
                  <a:pt x="5419285" y="0"/>
                  <a:pt x="5524495" y="0"/>
                </a:cubicBezTo>
                <a:cubicBezTo>
                  <a:pt x="5603402" y="0"/>
                  <a:pt x="5671105" y="47976"/>
                  <a:pt x="5700025" y="116349"/>
                </a:cubicBezTo>
                <a:lnTo>
                  <a:pt x="5714995" y="190499"/>
                </a:lnTo>
                <a:lnTo>
                  <a:pt x="5729965" y="116349"/>
                </a:lnTo>
                <a:cubicBezTo>
                  <a:pt x="5758884" y="47976"/>
                  <a:pt x="5826587" y="0"/>
                  <a:pt x="5905494" y="0"/>
                </a:cubicBezTo>
                <a:cubicBezTo>
                  <a:pt x="5984402" y="0"/>
                  <a:pt x="6052104" y="47976"/>
                  <a:pt x="6081024" y="116349"/>
                </a:cubicBezTo>
                <a:lnTo>
                  <a:pt x="6095994" y="190499"/>
                </a:lnTo>
                <a:lnTo>
                  <a:pt x="6110964" y="116349"/>
                </a:lnTo>
                <a:cubicBezTo>
                  <a:pt x="6139884" y="47976"/>
                  <a:pt x="6207586" y="0"/>
                  <a:pt x="6286494" y="0"/>
                </a:cubicBezTo>
                <a:close/>
                <a:moveTo>
                  <a:pt x="6667494" y="0"/>
                </a:moveTo>
                <a:cubicBezTo>
                  <a:pt x="6772704" y="0"/>
                  <a:pt x="6857994" y="85290"/>
                  <a:pt x="6857994" y="190500"/>
                </a:cubicBezTo>
                <a:cubicBezTo>
                  <a:pt x="6857994" y="295710"/>
                  <a:pt x="6772704" y="381000"/>
                  <a:pt x="6667494" y="381000"/>
                </a:cubicBezTo>
                <a:cubicBezTo>
                  <a:pt x="6562284" y="381000"/>
                  <a:pt x="6476994" y="295710"/>
                  <a:pt x="6476994" y="190500"/>
                </a:cubicBezTo>
                <a:cubicBezTo>
                  <a:pt x="6476994" y="85290"/>
                  <a:pt x="6562284" y="0"/>
                  <a:pt x="6667494" y="0"/>
                </a:cubicBezTo>
                <a:close/>
                <a:moveTo>
                  <a:pt x="7048494" y="0"/>
                </a:moveTo>
                <a:cubicBezTo>
                  <a:pt x="7153704" y="0"/>
                  <a:pt x="7238994" y="85290"/>
                  <a:pt x="7238994" y="190500"/>
                </a:cubicBezTo>
                <a:cubicBezTo>
                  <a:pt x="7238994" y="295710"/>
                  <a:pt x="7153704" y="381000"/>
                  <a:pt x="7048494" y="381000"/>
                </a:cubicBezTo>
                <a:cubicBezTo>
                  <a:pt x="6943284" y="381000"/>
                  <a:pt x="6857994" y="295710"/>
                  <a:pt x="6857994" y="190500"/>
                </a:cubicBezTo>
                <a:cubicBezTo>
                  <a:pt x="6857994" y="85290"/>
                  <a:pt x="6943284" y="0"/>
                  <a:pt x="7048494" y="0"/>
                </a:cubicBezTo>
                <a:close/>
                <a:moveTo>
                  <a:pt x="7429494" y="0"/>
                </a:moveTo>
                <a:cubicBezTo>
                  <a:pt x="7534704" y="0"/>
                  <a:pt x="7619994" y="85290"/>
                  <a:pt x="7619994" y="190500"/>
                </a:cubicBezTo>
                <a:cubicBezTo>
                  <a:pt x="7619994" y="295710"/>
                  <a:pt x="7534704" y="381000"/>
                  <a:pt x="7429494" y="381000"/>
                </a:cubicBezTo>
                <a:cubicBezTo>
                  <a:pt x="7324284" y="381000"/>
                  <a:pt x="7238994" y="295710"/>
                  <a:pt x="7238994" y="190500"/>
                </a:cubicBezTo>
                <a:cubicBezTo>
                  <a:pt x="7238994" y="85290"/>
                  <a:pt x="7324284" y="0"/>
                  <a:pt x="7429494" y="0"/>
                </a:cubicBezTo>
                <a:close/>
                <a:moveTo>
                  <a:pt x="7810494" y="0"/>
                </a:moveTo>
                <a:cubicBezTo>
                  <a:pt x="7915704" y="0"/>
                  <a:pt x="8000994" y="85290"/>
                  <a:pt x="8000994" y="190500"/>
                </a:cubicBezTo>
                <a:cubicBezTo>
                  <a:pt x="8000994" y="295710"/>
                  <a:pt x="7915704" y="381000"/>
                  <a:pt x="7810494" y="381000"/>
                </a:cubicBezTo>
                <a:cubicBezTo>
                  <a:pt x="7705284" y="381000"/>
                  <a:pt x="7619994" y="295710"/>
                  <a:pt x="7619994" y="190500"/>
                </a:cubicBezTo>
                <a:cubicBezTo>
                  <a:pt x="7619994" y="85290"/>
                  <a:pt x="7705284" y="0"/>
                  <a:pt x="7810494" y="0"/>
                </a:cubicBezTo>
                <a:close/>
                <a:moveTo>
                  <a:pt x="8191494" y="0"/>
                </a:moveTo>
                <a:cubicBezTo>
                  <a:pt x="8296704" y="0"/>
                  <a:pt x="8381994" y="85290"/>
                  <a:pt x="8381994" y="190500"/>
                </a:cubicBezTo>
                <a:cubicBezTo>
                  <a:pt x="8381994" y="295710"/>
                  <a:pt x="8296704" y="381000"/>
                  <a:pt x="8191494" y="381000"/>
                </a:cubicBezTo>
                <a:cubicBezTo>
                  <a:pt x="8086284" y="381000"/>
                  <a:pt x="8000994" y="295710"/>
                  <a:pt x="8000994" y="190500"/>
                </a:cubicBezTo>
                <a:cubicBezTo>
                  <a:pt x="8000994" y="85290"/>
                  <a:pt x="8086284" y="0"/>
                  <a:pt x="8191494" y="0"/>
                </a:cubicBezTo>
                <a:close/>
                <a:moveTo>
                  <a:pt x="8572494" y="0"/>
                </a:moveTo>
                <a:cubicBezTo>
                  <a:pt x="8677704" y="0"/>
                  <a:pt x="8762994" y="85290"/>
                  <a:pt x="8762994" y="190500"/>
                </a:cubicBezTo>
                <a:cubicBezTo>
                  <a:pt x="8762994" y="295710"/>
                  <a:pt x="8677704" y="381000"/>
                  <a:pt x="8572494" y="381000"/>
                </a:cubicBezTo>
                <a:cubicBezTo>
                  <a:pt x="8467284" y="381000"/>
                  <a:pt x="8381994" y="295710"/>
                  <a:pt x="8381994" y="190500"/>
                </a:cubicBezTo>
                <a:cubicBezTo>
                  <a:pt x="8381994" y="85290"/>
                  <a:pt x="8467284" y="0"/>
                  <a:pt x="8572494" y="0"/>
                </a:cubicBezTo>
                <a:close/>
                <a:moveTo>
                  <a:pt x="8953494" y="0"/>
                </a:moveTo>
                <a:cubicBezTo>
                  <a:pt x="9058704" y="0"/>
                  <a:pt x="9143994" y="85290"/>
                  <a:pt x="9143994" y="190500"/>
                </a:cubicBezTo>
                <a:cubicBezTo>
                  <a:pt x="9143994" y="295710"/>
                  <a:pt x="9058704" y="381000"/>
                  <a:pt x="8953494" y="381000"/>
                </a:cubicBezTo>
                <a:cubicBezTo>
                  <a:pt x="8848284" y="381000"/>
                  <a:pt x="8762994" y="295710"/>
                  <a:pt x="8762994" y="190500"/>
                </a:cubicBezTo>
                <a:cubicBezTo>
                  <a:pt x="8762994" y="85290"/>
                  <a:pt x="8848284" y="0"/>
                  <a:pt x="8953494" y="0"/>
                </a:cubicBezTo>
                <a:close/>
                <a:moveTo>
                  <a:pt x="9334494" y="0"/>
                </a:moveTo>
                <a:cubicBezTo>
                  <a:pt x="9439704" y="0"/>
                  <a:pt x="9524994" y="85290"/>
                  <a:pt x="9524994" y="190500"/>
                </a:cubicBezTo>
                <a:cubicBezTo>
                  <a:pt x="9524994" y="295710"/>
                  <a:pt x="9439704" y="381000"/>
                  <a:pt x="9334494" y="381000"/>
                </a:cubicBezTo>
                <a:cubicBezTo>
                  <a:pt x="9229284" y="381000"/>
                  <a:pt x="9143994" y="295710"/>
                  <a:pt x="9143994" y="190500"/>
                </a:cubicBezTo>
                <a:cubicBezTo>
                  <a:pt x="9143994" y="85290"/>
                  <a:pt x="9229284" y="0"/>
                  <a:pt x="9334494" y="0"/>
                </a:cubicBezTo>
                <a:close/>
                <a:moveTo>
                  <a:pt x="9715494" y="0"/>
                </a:moveTo>
                <a:cubicBezTo>
                  <a:pt x="9820704" y="0"/>
                  <a:pt x="9905994" y="85290"/>
                  <a:pt x="9905994" y="190500"/>
                </a:cubicBezTo>
                <a:cubicBezTo>
                  <a:pt x="9905994" y="295710"/>
                  <a:pt x="9820704" y="381000"/>
                  <a:pt x="9715494" y="381000"/>
                </a:cubicBezTo>
                <a:cubicBezTo>
                  <a:pt x="9610284" y="381000"/>
                  <a:pt x="9524994" y="295710"/>
                  <a:pt x="9524994" y="190500"/>
                </a:cubicBezTo>
                <a:cubicBezTo>
                  <a:pt x="9524994" y="85290"/>
                  <a:pt x="9610284" y="0"/>
                  <a:pt x="9715494" y="0"/>
                </a:cubicBezTo>
                <a:close/>
                <a:moveTo>
                  <a:pt x="10096494" y="0"/>
                </a:moveTo>
                <a:cubicBezTo>
                  <a:pt x="10201704" y="0"/>
                  <a:pt x="10286994" y="85290"/>
                  <a:pt x="10286994" y="190500"/>
                </a:cubicBezTo>
                <a:cubicBezTo>
                  <a:pt x="10286994" y="295710"/>
                  <a:pt x="10201704" y="381000"/>
                  <a:pt x="10096494" y="381000"/>
                </a:cubicBezTo>
                <a:cubicBezTo>
                  <a:pt x="9991284" y="381000"/>
                  <a:pt x="9905994" y="295710"/>
                  <a:pt x="9905994" y="190500"/>
                </a:cubicBezTo>
                <a:cubicBezTo>
                  <a:pt x="9905994" y="85290"/>
                  <a:pt x="9991284" y="0"/>
                  <a:pt x="10096494" y="0"/>
                </a:cubicBezTo>
                <a:close/>
                <a:moveTo>
                  <a:pt x="10477494" y="0"/>
                </a:moveTo>
                <a:cubicBezTo>
                  <a:pt x="10582704" y="0"/>
                  <a:pt x="10667994" y="85290"/>
                  <a:pt x="10667994" y="190500"/>
                </a:cubicBezTo>
                <a:cubicBezTo>
                  <a:pt x="10667994" y="295710"/>
                  <a:pt x="10582704" y="381000"/>
                  <a:pt x="10477494" y="381000"/>
                </a:cubicBezTo>
                <a:cubicBezTo>
                  <a:pt x="10372284" y="381000"/>
                  <a:pt x="10286994" y="295710"/>
                  <a:pt x="10286994" y="190500"/>
                </a:cubicBezTo>
                <a:cubicBezTo>
                  <a:pt x="10286994" y="85290"/>
                  <a:pt x="10372284" y="0"/>
                  <a:pt x="10477494" y="0"/>
                </a:cubicBezTo>
                <a:close/>
                <a:moveTo>
                  <a:pt x="10858494" y="0"/>
                </a:moveTo>
                <a:cubicBezTo>
                  <a:pt x="10963704" y="0"/>
                  <a:pt x="11048994" y="85290"/>
                  <a:pt x="11048994" y="190500"/>
                </a:cubicBezTo>
                <a:cubicBezTo>
                  <a:pt x="11048994" y="295710"/>
                  <a:pt x="10963704" y="381000"/>
                  <a:pt x="10858494" y="381000"/>
                </a:cubicBezTo>
                <a:cubicBezTo>
                  <a:pt x="10753284" y="381000"/>
                  <a:pt x="10667994" y="295710"/>
                  <a:pt x="10667994" y="190500"/>
                </a:cubicBezTo>
                <a:cubicBezTo>
                  <a:pt x="10667994" y="85290"/>
                  <a:pt x="10753284" y="0"/>
                  <a:pt x="10858494" y="0"/>
                </a:cubicBezTo>
                <a:close/>
                <a:moveTo>
                  <a:pt x="11239494" y="0"/>
                </a:moveTo>
                <a:cubicBezTo>
                  <a:pt x="11344704" y="0"/>
                  <a:pt x="11429994" y="85290"/>
                  <a:pt x="11429994" y="190500"/>
                </a:cubicBezTo>
                <a:cubicBezTo>
                  <a:pt x="11429994" y="295710"/>
                  <a:pt x="11344704" y="381000"/>
                  <a:pt x="11239494" y="381000"/>
                </a:cubicBezTo>
                <a:cubicBezTo>
                  <a:pt x="11134284" y="381000"/>
                  <a:pt x="11048994" y="295710"/>
                  <a:pt x="11048994" y="190500"/>
                </a:cubicBezTo>
                <a:cubicBezTo>
                  <a:pt x="11048994" y="85290"/>
                  <a:pt x="11134284" y="0"/>
                  <a:pt x="11239494" y="0"/>
                </a:cubicBezTo>
                <a:close/>
                <a:moveTo>
                  <a:pt x="11620494" y="0"/>
                </a:moveTo>
                <a:cubicBezTo>
                  <a:pt x="11725704" y="0"/>
                  <a:pt x="11810994" y="85290"/>
                  <a:pt x="11810994" y="190500"/>
                </a:cubicBezTo>
                <a:cubicBezTo>
                  <a:pt x="11810994" y="295710"/>
                  <a:pt x="11725704" y="381000"/>
                  <a:pt x="11620494" y="381000"/>
                </a:cubicBezTo>
                <a:cubicBezTo>
                  <a:pt x="11515284" y="381000"/>
                  <a:pt x="11429994" y="295710"/>
                  <a:pt x="11429994" y="190500"/>
                </a:cubicBezTo>
                <a:cubicBezTo>
                  <a:pt x="11429994" y="85290"/>
                  <a:pt x="11515284" y="0"/>
                  <a:pt x="11620494" y="0"/>
                </a:cubicBezTo>
                <a:close/>
              </a:path>
            </a:pathLst>
          </a:cu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ko-KR" altLang="en-US" sz="2400" dirty="0" smtClean="0">
                <a:solidFill>
                  <a:prstClr val="white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역할분담</a:t>
            </a:r>
            <a:endParaRPr lang="ko-KR" altLang="en-US" sz="2400" dirty="0">
              <a:solidFill>
                <a:prstClr val="white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53244" y="1366706"/>
            <a:ext cx="3775892" cy="2592000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71498" y="1962289"/>
            <a:ext cx="24889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 수집 및 분석</a:t>
            </a:r>
            <a:endParaRPr lang="en-US" altLang="ko-KR" sz="1500" b="1" dirty="0" smtClean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b="1" dirty="0" err="1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이신혜</a:t>
            </a: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이연주</a:t>
            </a: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이지현</a:t>
            </a: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500" b="1" dirty="0" err="1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조인천</a:t>
            </a: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500" b="1" dirty="0" err="1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차재현</a:t>
            </a: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500" b="1" dirty="0" err="1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황찬우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342610" y="1366706"/>
            <a:ext cx="3776400" cy="2592000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056837" y="2132039"/>
            <a:ext cx="23888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전처리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크롤링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이연주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차재현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53244" y="4082538"/>
            <a:ext cx="3775892" cy="2592000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rgbClr val="C5E4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978341" y="4833701"/>
            <a:ext cx="1675240" cy="944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가공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이지현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조인천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342610" y="4082538"/>
            <a:ext cx="3776400" cy="2592000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solidFill>
              <a:srgbClr val="ED87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354444" y="4798082"/>
            <a:ext cx="1793666" cy="944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프로젝트 진행 관리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이신혜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황찬우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t="1334" r="7010" b="16971"/>
          <a:stretch/>
        </p:blipFill>
        <p:spPr>
          <a:xfrm flipH="1">
            <a:off x="2126891" y="1366706"/>
            <a:ext cx="889213" cy="6755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5212" r="6767" b="19515"/>
          <a:stretch/>
        </p:blipFill>
        <p:spPr>
          <a:xfrm>
            <a:off x="8969432" y="1355288"/>
            <a:ext cx="989759" cy="78816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275266" y="3331375"/>
            <a:ext cx="1712422" cy="1502326"/>
          </a:xfrm>
          <a:prstGeom prst="ellipse">
            <a:avLst/>
          </a:prstGeom>
          <a:solidFill>
            <a:srgbClr val="F7F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10545" r="12465" b="25697"/>
          <a:stretch/>
        </p:blipFill>
        <p:spPr>
          <a:xfrm>
            <a:off x="2214223" y="4139643"/>
            <a:ext cx="911362" cy="7949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6061" r="23980" b="19879"/>
          <a:stretch/>
        </p:blipFill>
        <p:spPr>
          <a:xfrm>
            <a:off x="9445718" y="4091972"/>
            <a:ext cx="649096" cy="7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3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</a:t>
            </a:r>
            <a:r>
              <a:rPr lang="en-US" altLang="ko-KR" sz="1100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endParaRPr lang="en-US" altLang="ko-KR" sz="11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입지선정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892896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364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38711" y="2053584"/>
              <a:ext cx="2336800" cy="77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③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경기도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시단위별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장애인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노인 인구와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등산로의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비율 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19982" y="1828664"/>
            <a:ext cx="356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등산로에 적합한 위치 선정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03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분석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17" t="10297" r="1266" b="10210"/>
          <a:stretch/>
        </p:blipFill>
        <p:spPr>
          <a:xfrm>
            <a:off x="3050966" y="3067306"/>
            <a:ext cx="6700058" cy="2909546"/>
          </a:xfrm>
          <a:prstGeom prst="rect">
            <a:avLst/>
          </a:prstGeom>
          <a:ln w="12700">
            <a:solidFill>
              <a:srgbClr val="003296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9287779" y="4382220"/>
            <a:ext cx="304091" cy="50021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>
              <a:lnSpc>
                <a:spcPct val="150000"/>
              </a:lnSpc>
            </a:pP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없음</a:t>
            </a:r>
            <a: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/>
            </a:r>
            <a:br>
              <a:rPr lang="en-US" altLang="ko-KR" sz="1200" spc="-150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</a:br>
            <a:r>
              <a:rPr lang="ko-KR" altLang="en-US" sz="1200" spc="-150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있음</a:t>
            </a:r>
            <a:endParaRPr lang="ko-KR" altLang="en-US" sz="1200" spc="-15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3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</a:t>
            </a:r>
            <a:r>
              <a:rPr lang="en-US" altLang="ko-KR" sz="1100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endParaRPr lang="en-US" altLang="ko-KR" sz="11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입지선정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892896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364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38711" y="2053584"/>
              <a:ext cx="2336800" cy="77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④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(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장애인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+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노인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)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인구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&amp;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등산로 가능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+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현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무장애길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현황 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19982" y="1828664"/>
            <a:ext cx="356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등산로에 적합한 위치 선정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03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분석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829272" y="2997907"/>
            <a:ext cx="7123616" cy="2663059"/>
            <a:chOff x="3376995" y="3855481"/>
            <a:chExt cx="6150728" cy="191761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-1" b="33809"/>
            <a:stretch/>
          </p:blipFill>
          <p:spPr>
            <a:xfrm>
              <a:off x="3376995" y="3856213"/>
              <a:ext cx="3024000" cy="1887883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  <p:grpSp>
          <p:nvGrpSpPr>
            <p:cNvPr id="15" name="그룹 14"/>
            <p:cNvGrpSpPr/>
            <p:nvPr/>
          </p:nvGrpSpPr>
          <p:grpSpPr>
            <a:xfrm>
              <a:off x="6499975" y="3855481"/>
              <a:ext cx="3027748" cy="1917619"/>
              <a:chOff x="6499975" y="3572847"/>
              <a:chExt cx="3027748" cy="1917619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6499975" y="3572847"/>
                <a:ext cx="3027748" cy="1917619"/>
                <a:chOff x="6499975" y="3572847"/>
                <a:chExt cx="3027748" cy="1917619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r="745"/>
                <a:stretch/>
              </p:blipFill>
              <p:spPr>
                <a:xfrm>
                  <a:off x="6501600" y="4712301"/>
                  <a:ext cx="3022375" cy="778165"/>
                </a:xfrm>
                <a:prstGeom prst="rect">
                  <a:avLst/>
                </a:prstGeom>
                <a:ln>
                  <a:solidFill>
                    <a:schemeClr val="accent5"/>
                  </a:solidFill>
                </a:ln>
              </p:spPr>
            </p:pic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76685"/>
                <a:stretch/>
              </p:blipFill>
              <p:spPr>
                <a:xfrm>
                  <a:off x="6499975" y="4050339"/>
                  <a:ext cx="3024000" cy="664990"/>
                </a:xfrm>
                <a:prstGeom prst="rect">
                  <a:avLst/>
                </a:prstGeom>
                <a:ln>
                  <a:solidFill>
                    <a:schemeClr val="accent5"/>
                  </a:solidFill>
                </a:ln>
              </p:spPr>
            </p:pic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95395"/>
                <a:stretch/>
              </p:blipFill>
              <p:spPr>
                <a:xfrm>
                  <a:off x="6503723" y="3572847"/>
                  <a:ext cx="3024000" cy="131347"/>
                </a:xfrm>
                <a:prstGeom prst="rect">
                  <a:avLst/>
                </a:prstGeom>
                <a:ln>
                  <a:solidFill>
                    <a:schemeClr val="accent5"/>
                  </a:solidFill>
                </a:ln>
              </p:spPr>
            </p:pic>
          </p:grpSp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t="65220" b="22882"/>
              <a:stretch/>
            </p:blipFill>
            <p:spPr>
              <a:xfrm>
                <a:off x="6503723" y="3711297"/>
                <a:ext cx="3024000" cy="339347"/>
              </a:xfrm>
              <a:prstGeom prst="rect">
                <a:avLst/>
              </a:prstGeom>
              <a:ln>
                <a:solidFill>
                  <a:schemeClr val="accent5"/>
                </a:solidFill>
              </a:ln>
            </p:spPr>
          </p:pic>
        </p:grpSp>
      </p:grpSp>
      <p:sp>
        <p:nvSpPr>
          <p:cNvPr id="5" name="직사각형 4"/>
          <p:cNvSpPr/>
          <p:nvPr/>
        </p:nvSpPr>
        <p:spPr>
          <a:xfrm>
            <a:off x="3684168" y="5767158"/>
            <a:ext cx="5433654" cy="640080"/>
          </a:xfrm>
          <a:prstGeom prst="rect">
            <a:avLst/>
          </a:prstGeom>
          <a:solidFill>
            <a:srgbClr val="C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인구 수 대비 후보지가 적은 지역에 대한 세부 조사 진행</a:t>
            </a:r>
            <a:endParaRPr lang="ko-KR" altLang="en-US" b="1" dirty="0">
              <a:solidFill>
                <a:schemeClr val="tx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29272" y="4818889"/>
            <a:ext cx="3502320" cy="296435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2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3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</a:t>
            </a:r>
            <a:r>
              <a:rPr lang="en-US" altLang="ko-KR" sz="1100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endParaRPr lang="en-US" altLang="ko-KR" sz="11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입지선정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892896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364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38711" y="2053584"/>
              <a:ext cx="2336800" cy="778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⑤ 수원시와 성남시의 기준 경사도에 부합하는 지역 세부 조사 결과 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19982" y="1828664"/>
            <a:ext cx="356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등산로에 적합한 위치 선정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03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분석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2809" t="16641" r="6374" b="6561"/>
          <a:stretch/>
        </p:blipFill>
        <p:spPr>
          <a:xfrm>
            <a:off x="2174696" y="4970434"/>
            <a:ext cx="2049315" cy="13744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81896" y="4649997"/>
            <a:ext cx="1319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수원시 </a:t>
            </a:r>
            <a:r>
              <a:rPr lang="ko-KR" altLang="en-US" sz="1600" spc="-15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동공원</a:t>
            </a:r>
            <a:endParaRPr lang="ko-KR" altLang="en-US" sz="1600" spc="-15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6935" t="15614" r="7609" b="7331"/>
          <a:stretch/>
        </p:blipFill>
        <p:spPr>
          <a:xfrm>
            <a:off x="2174697" y="3316131"/>
            <a:ext cx="2049314" cy="13543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7859" t="16166" r="8847" b="36075"/>
          <a:stretch/>
        </p:blipFill>
        <p:spPr>
          <a:xfrm>
            <a:off x="4285781" y="3316131"/>
            <a:ext cx="1851300" cy="13543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87707" y="4670478"/>
            <a:ext cx="160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수원시 </a:t>
            </a:r>
            <a:r>
              <a:rPr lang="ko-KR" altLang="en-US" sz="1600" spc="-15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칠보산</a:t>
            </a:r>
            <a:r>
              <a:rPr lang="ko-KR" altLang="en-US" sz="16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ko-KR" altLang="en-US" sz="1600" spc="-15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166" y="3415996"/>
            <a:ext cx="1963131" cy="14672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840177" y="4935476"/>
            <a:ext cx="160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성남시 </a:t>
            </a:r>
            <a:r>
              <a:rPr lang="ko-KR" altLang="en-US" sz="1600" spc="-15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영장산</a:t>
            </a:r>
            <a:r>
              <a:rPr lang="ko-KR" altLang="en-US" sz="16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ko-KR" altLang="en-US" sz="1600" spc="-15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16944" t="15889" r="7454" b="36249"/>
          <a:stretch/>
        </p:blipFill>
        <p:spPr>
          <a:xfrm>
            <a:off x="7262674" y="5326291"/>
            <a:ext cx="2535316" cy="90283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904007" y="6333646"/>
            <a:ext cx="160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성남시 </a:t>
            </a:r>
            <a:r>
              <a:rPr lang="ko-KR" altLang="en-US" sz="1600" spc="-15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태봉산</a:t>
            </a:r>
            <a:r>
              <a:rPr lang="ko-KR" altLang="en-US" sz="16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ko-KR" altLang="en-US" sz="1600" spc="-15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18957" t="15696" r="8428" b="37207"/>
          <a:stretch/>
        </p:blipFill>
        <p:spPr>
          <a:xfrm>
            <a:off x="4285780" y="4970434"/>
            <a:ext cx="1810217" cy="137443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433985" y="6358031"/>
            <a:ext cx="160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수원시 </a:t>
            </a:r>
            <a:r>
              <a:rPr lang="ko-KR" altLang="en-US" sz="1600" spc="-15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광교공원</a:t>
            </a:r>
            <a:r>
              <a:rPr lang="ko-KR" altLang="en-US" sz="16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endParaRPr lang="ko-KR" altLang="en-US" sz="1600" spc="-15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77770" y="6334965"/>
            <a:ext cx="160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수원시 </a:t>
            </a:r>
            <a:r>
              <a:rPr lang="ko-KR" altLang="en-US" sz="1600" spc="-15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덕성산</a:t>
            </a:r>
            <a:r>
              <a:rPr lang="ko-KR" altLang="en-US" sz="1600" spc="-15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근처 </a:t>
            </a:r>
            <a:endParaRPr lang="ko-KR" altLang="en-US" sz="1600" spc="-15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75788" y="3158745"/>
            <a:ext cx="4266392" cy="349975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74696" y="2951665"/>
            <a:ext cx="1268963" cy="318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수원시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22098" y="3157200"/>
            <a:ext cx="3890865" cy="349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40476" y="2993249"/>
            <a:ext cx="1268963" cy="318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성남시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1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sz="2400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89543" y="2173075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52983" y="2061092"/>
            <a:ext cx="32336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추천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분석한 기준에 맞는 정보 제공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989543" y="3331822"/>
            <a:ext cx="1079500" cy="279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352983" y="3219839"/>
            <a:ext cx="50878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활용방안 및 기대효과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전국적으로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등산로가 확대되어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장애인을 포함한 모든 사람이 다닐 수 있는 길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89543" y="4677855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3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352983" y="4565872"/>
            <a:ext cx="32336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한계점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기존 데이터의 문제점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5761" y="249382"/>
            <a:ext cx="490451" cy="4616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2509" y="241069"/>
            <a:ext cx="300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</a:t>
            </a:r>
            <a:endParaRPr lang="ko-KR" altLang="en-US" sz="2400" b="1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4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추천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8"/>
            <a:ext cx="8894617" cy="4755971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ED8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03554" y="2894871"/>
              <a:ext cx="830937" cy="829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난이도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: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쉬움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경사도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: 8%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54528" y="1828664"/>
            <a:ext cx="385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기준에 부합하는 등산로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04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결과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4" name="이등변 삼각형 3"/>
          <p:cNvSpPr/>
          <p:nvPr/>
        </p:nvSpPr>
        <p:spPr>
          <a:xfrm rot="5400000">
            <a:off x="4191456" y="3929380"/>
            <a:ext cx="707366" cy="602365"/>
          </a:xfrm>
          <a:prstGeom prst="triangle">
            <a:avLst/>
          </a:prstGeom>
          <a:solidFill>
            <a:srgbClr val="ED879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2194" y="3353398"/>
            <a:ext cx="2178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전국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4021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경기도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271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현황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전국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60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여개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경기도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9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5400000">
            <a:off x="6826774" y="3929438"/>
            <a:ext cx="707366" cy="602365"/>
          </a:xfrm>
          <a:prstGeom prst="triangle">
            <a:avLst/>
          </a:prstGeom>
          <a:solidFill>
            <a:srgbClr val="ED879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3577" y="3107177"/>
            <a:ext cx="19495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가능후보지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현무장애등산로</a:t>
            </a:r>
            <a:r>
              <a:rPr lang="en-US" altLang="ko-KR" sz="1400" spc="-150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가평군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59 (1)</a:t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고양시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0 (1)</a:t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광주시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38 (1)</a:t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안양시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0 (2)</a:t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양평군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16 (1)</a:t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의왕시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6 (1)</a:t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화성시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35 (2)</a:t>
            </a:r>
          </a:p>
        </p:txBody>
      </p:sp>
    </p:spTree>
    <p:extLst>
      <p:ext uri="{BB962C8B-B14F-4D97-AF65-F5344CB8AC3E}">
        <p14:creationId xmlns:p14="http://schemas.microsoft.com/office/powerpoint/2010/main" val="12423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추천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5103" y="1828664"/>
            <a:ext cx="8894617" cy="4755971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ED87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54528" y="1828664"/>
            <a:ext cx="385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기준에 부합하는 등산로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04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결과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42218" y="2459297"/>
            <a:ext cx="394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추천지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속력별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분류표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523267"/>
              </p:ext>
            </p:extLst>
          </p:nvPr>
        </p:nvGraphicFramePr>
        <p:xfrm>
          <a:off x="2052990" y="3033903"/>
          <a:ext cx="3937263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5402">
                  <a:extLst>
                    <a:ext uri="{9D8B030D-6E8A-4147-A177-3AD203B41FA5}">
                      <a16:colId xmlns:a16="http://schemas.microsoft.com/office/drawing/2014/main" val="2935075386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575349583"/>
                    </a:ext>
                  </a:extLst>
                </a:gridCol>
                <a:gridCol w="951723">
                  <a:extLst>
                    <a:ext uri="{9D8B030D-6E8A-4147-A177-3AD203B41FA5}">
                      <a16:colId xmlns:a16="http://schemas.microsoft.com/office/drawing/2014/main" val="1816699466"/>
                    </a:ext>
                  </a:extLst>
                </a:gridCol>
                <a:gridCol w="830424">
                  <a:extLst>
                    <a:ext uri="{9D8B030D-6E8A-4147-A177-3AD203B41FA5}">
                      <a16:colId xmlns:a16="http://schemas.microsoft.com/office/drawing/2014/main" val="431415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도시</a:t>
                      </a:r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속력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solidFill>
                      <a:srgbClr val="F09EA8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느림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solidFill>
                      <a:srgbClr val="F09EA8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보통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solidFill>
                      <a:srgbClr val="F09EA8">
                        <a:alpha val="8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빠름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solidFill>
                      <a:srgbClr val="F09EA8">
                        <a:alpha val="8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4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가평군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56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680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광주시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37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55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남양주시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85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동두천시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14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142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부천시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22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1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시흥시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14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28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안산시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9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77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양평군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16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188449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009245"/>
              </p:ext>
            </p:extLst>
          </p:nvPr>
        </p:nvGraphicFramePr>
        <p:xfrm>
          <a:off x="6269661" y="3033903"/>
          <a:ext cx="3937263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5402">
                  <a:extLst>
                    <a:ext uri="{9D8B030D-6E8A-4147-A177-3AD203B41FA5}">
                      <a16:colId xmlns:a16="http://schemas.microsoft.com/office/drawing/2014/main" val="2935075386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575349583"/>
                    </a:ext>
                  </a:extLst>
                </a:gridCol>
                <a:gridCol w="951723">
                  <a:extLst>
                    <a:ext uri="{9D8B030D-6E8A-4147-A177-3AD203B41FA5}">
                      <a16:colId xmlns:a16="http://schemas.microsoft.com/office/drawing/2014/main" val="1816699466"/>
                    </a:ext>
                  </a:extLst>
                </a:gridCol>
                <a:gridCol w="830424">
                  <a:extLst>
                    <a:ext uri="{9D8B030D-6E8A-4147-A177-3AD203B41FA5}">
                      <a16:colId xmlns:a16="http://schemas.microsoft.com/office/drawing/2014/main" val="431415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도시</a:t>
                      </a:r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속력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solidFill>
                      <a:srgbClr val="F09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느림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solidFill>
                      <a:srgbClr val="F09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보통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solidFill>
                      <a:srgbClr val="F09E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빠름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>
                    <a:solidFill>
                      <a:srgbClr val="F09E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4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여주시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6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680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의왕시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6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55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이천시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85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평택시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8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142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포천시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1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하남시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28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화성시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29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77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안성시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30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아리따-돋움(TTF)-Medium" panose="02020603020101020101" pitchFamily="18" charset="-127"/>
                          <a:ea typeface="아리따-돋움(TTF)-Medium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아리따-돋움(TTF)-Medium" panose="02020603020101020101" pitchFamily="18" charset="-127"/>
                        <a:ea typeface="아리따-돋움(TTF)-Mediu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188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2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23103" y="-8626"/>
            <a:ext cx="41457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 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경기도 지역별 </a:t>
            </a:r>
            <a:r>
              <a:rPr lang="ko-KR" altLang="en-US" dirty="0" err="1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추천지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499205"/>
            <a:ext cx="12192001" cy="42662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836" r="3142"/>
          <a:stretch/>
        </p:blipFill>
        <p:spPr>
          <a:xfrm>
            <a:off x="0" y="4765431"/>
            <a:ext cx="12194931" cy="21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5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</a:t>
            </a:r>
            <a:r>
              <a:rPr lang="en-US" altLang="ko-KR" sz="1100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</a:t>
            </a:r>
            <a:endParaRPr lang="en-US" altLang="ko-KR" sz="11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95629" y="1213847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활용방안 및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기대효과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473212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38711" y="2327783"/>
              <a:ext cx="2336800" cy="402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17655" y="1753230"/>
            <a:ext cx="60816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무장애</a:t>
            </a:r>
            <a:r>
              <a:rPr lang="ko-KR" altLang="en-US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등산로 확대 </a:t>
            </a:r>
            <a:r>
              <a:rPr lang="en-US" altLang="ko-KR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모든 사람이 차별 없이  </a:t>
            </a:r>
            <a:r>
              <a:rPr lang="ko-KR" altLang="en-US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다닐 수 있는 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17" name="타원 16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04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결과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98210" y="2613124"/>
            <a:ext cx="6697954" cy="3365473"/>
            <a:chOff x="3198210" y="2715765"/>
            <a:chExt cx="6697954" cy="3365473"/>
          </a:xfrm>
        </p:grpSpPr>
        <p:sp>
          <p:nvSpPr>
            <p:cNvPr id="3" name="TextBox 2"/>
            <p:cNvSpPr txBox="1"/>
            <p:nvPr/>
          </p:nvSpPr>
          <p:spPr>
            <a:xfrm>
              <a:off x="3715582" y="2715765"/>
              <a:ext cx="6180582" cy="3365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err="1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등산로 </a:t>
              </a:r>
              <a:r>
                <a: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: </a:t>
              </a:r>
              <a:r>
                <a:rPr lang="ko-KR" altLang="en-US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장애인 뿐만 아니라 노인</a:t>
              </a:r>
              <a:r>
                <a: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교통약자 등 </a:t>
              </a:r>
              <a:r>
                <a: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                   </a:t>
              </a:r>
              <a:r>
                <a:rPr lang="ko-KR" altLang="en-US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국민 모두가 즐길 수 있는 길로 확대 가능</a:t>
              </a:r>
              <a:endPara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실버 산업 </a:t>
              </a:r>
              <a:r>
                <a: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: </a:t>
              </a:r>
              <a:r>
                <a:rPr lang="ko-KR" altLang="en-US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고령화 사회에 필수적인 시설로 발전</a:t>
              </a:r>
              <a:endPara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기타 부가가치 </a:t>
              </a:r>
              <a:r>
                <a:rPr lang="en-US" altLang="ko-KR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: </a:t>
              </a:r>
              <a:r>
                <a:rPr lang="ko-KR" altLang="en-US" dirty="0" err="1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dirty="0" smtClean="0"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여행 상품으로 확대 등</a:t>
              </a:r>
              <a:endPara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99" t="5850" r="10453" b="19728"/>
            <a:stretch/>
          </p:blipFill>
          <p:spPr>
            <a:xfrm>
              <a:off x="3198210" y="2757471"/>
              <a:ext cx="517372" cy="48709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99" t="5850" r="10453" b="19728"/>
            <a:stretch/>
          </p:blipFill>
          <p:spPr>
            <a:xfrm>
              <a:off x="3198210" y="4360936"/>
              <a:ext cx="517372" cy="48709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99" t="5850" r="10453" b="19728"/>
            <a:stretch/>
          </p:blipFill>
          <p:spPr>
            <a:xfrm>
              <a:off x="3198210" y="5555076"/>
              <a:ext cx="517372" cy="487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2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3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</a:t>
            </a:r>
            <a:r>
              <a:rPr lang="en-US" altLang="ko-KR" sz="1100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endParaRPr lang="en-US" altLang="ko-KR" sz="11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한계점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892896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364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38711" y="2053584"/>
              <a:ext cx="2336800" cy="1431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ctr">
                <a:lnSpc>
                  <a:spcPct val="150000"/>
                </a:lnSpc>
                <a:buAutoNum type="arabicPeriod"/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데이터 부족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&amp;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부정확성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/>
              </a:r>
              <a:b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일관된 데이터 체계의 부재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기관에 따른 분류 불일치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중요 데이터 미비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고도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폭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경사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상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/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하행시간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속력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상세 주소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공식을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이용한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일괄적 데이터 처리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19982" y="1828664"/>
            <a:ext cx="356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등산로에 적합한 위치 선정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04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결과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766" r="9318" b="4143"/>
          <a:stretch/>
        </p:blipFill>
        <p:spPr>
          <a:xfrm>
            <a:off x="2329467" y="4053317"/>
            <a:ext cx="3999137" cy="26051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-259" t="3149" r="3883" b="1858"/>
          <a:stretch/>
        </p:blipFill>
        <p:spPr>
          <a:xfrm>
            <a:off x="6638099" y="4053317"/>
            <a:ext cx="3558320" cy="24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7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3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</a:t>
            </a:r>
            <a:r>
              <a:rPr lang="en-US" altLang="ko-KR" sz="1100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</a:t>
            </a:r>
            <a:endParaRPr lang="en-US" altLang="ko-KR" sz="1100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49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한계점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37112" y="1765599"/>
            <a:ext cx="8894617" cy="4892896"/>
            <a:chOff x="800100" y="1567939"/>
            <a:chExt cx="2476500" cy="35374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800100" y="1689100"/>
              <a:ext cx="2476500" cy="3416300"/>
            </a:xfrm>
            <a:prstGeom prst="roundRect">
              <a:avLst>
                <a:gd name="adj" fmla="val 80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165680" y="1567939"/>
              <a:ext cx="1682862" cy="391816"/>
            </a:xfrm>
            <a:prstGeom prst="roundRect">
              <a:avLst>
                <a:gd name="adj" fmla="val 50000"/>
              </a:avLst>
            </a:prstGeom>
            <a:solidFill>
              <a:srgbClr val="364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38711" y="2362551"/>
              <a:ext cx="2336800" cy="2069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2. 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정확한 기준 부재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/>
              </a:r>
              <a:b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</a:b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등산로에 대한 명칭 다양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(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일관된 관리체계 필요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)</a:t>
              </a:r>
              <a:b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무장애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 등산로에 대한 국가적 기준 부재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/>
              </a:r>
              <a:b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</a:b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-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아리따-돋움(TTF)-SemiBold" panose="02020603020101020101" pitchFamily="18" charset="-127"/>
                  <a:ea typeface="아리따-돋움(TTF)-SemiBold" panose="02020603020101020101" pitchFamily="18" charset="-127"/>
                </a:rPr>
                <a:t>실정에 맞는 맞춤형 기준 부재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19982" y="1828664"/>
            <a:ext cx="356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b="1" dirty="0" smtClean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등산로에 적합한 위치 선정</a:t>
            </a:r>
            <a:endParaRPr lang="ko-KR" altLang="en-US" b="1" dirty="0">
              <a:solidFill>
                <a:schemeClr val="bg1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0" name="타원 19"/>
            <p:cNvSpPr/>
            <p:nvPr/>
          </p:nvSpPr>
          <p:spPr>
            <a:xfrm>
              <a:off x="366069" y="241069"/>
              <a:ext cx="490451" cy="46166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04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결과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7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516602" y="1832253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80042" y="1695331"/>
            <a:ext cx="401547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운동 시설에 대한 장애인들의 선호도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 운동 경험의 유무로 분류한 통계 조사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516602" y="3025110"/>
            <a:ext cx="1079500" cy="279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880042" y="2896501"/>
            <a:ext cx="372452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장애인들의 운동 시설 별 필요도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장애인들이 필요하는 운동시설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504595" y="4166493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3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7868035" y="4029571"/>
            <a:ext cx="385752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장애인을 위한 길의 실태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장애인들이 이용할 수 있는 등산로가 부족한 현실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516602" y="531638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4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880042" y="5179458"/>
            <a:ext cx="419835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 등산로 설치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장애인들을 위한 등산로를 설립에 적합한 위치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추천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65" name="Group 13"/>
          <p:cNvGrpSpPr>
            <a:grpSpLocks noChangeAspect="1"/>
          </p:cNvGrpSpPr>
          <p:nvPr/>
        </p:nvGrpSpPr>
        <p:grpSpPr bwMode="auto">
          <a:xfrm>
            <a:off x="1804226" y="4029571"/>
            <a:ext cx="3045948" cy="2432272"/>
            <a:chOff x="2165" y="1433"/>
            <a:chExt cx="3122" cy="2493"/>
          </a:xfrm>
        </p:grpSpPr>
        <p:sp>
          <p:nvSpPr>
            <p:cNvPr id="66" name="Freeform 14"/>
            <p:cNvSpPr>
              <a:spLocks/>
            </p:cNvSpPr>
            <p:nvPr/>
          </p:nvSpPr>
          <p:spPr bwMode="auto">
            <a:xfrm>
              <a:off x="3505" y="2545"/>
              <a:ext cx="647" cy="1381"/>
            </a:xfrm>
            <a:custGeom>
              <a:avLst/>
              <a:gdLst>
                <a:gd name="T0" fmla="*/ 1844 w 1940"/>
                <a:gd name="T1" fmla="*/ 3658 h 4144"/>
                <a:gd name="T2" fmla="*/ 1789 w 1940"/>
                <a:gd name="T3" fmla="*/ 3577 h 4144"/>
                <a:gd name="T4" fmla="*/ 1691 w 1940"/>
                <a:gd name="T5" fmla="*/ 3413 h 4144"/>
                <a:gd name="T6" fmla="*/ 1603 w 1940"/>
                <a:gd name="T7" fmla="*/ 3249 h 4144"/>
                <a:gd name="T8" fmla="*/ 1525 w 1940"/>
                <a:gd name="T9" fmla="*/ 3085 h 4144"/>
                <a:gd name="T10" fmla="*/ 1458 w 1940"/>
                <a:gd name="T11" fmla="*/ 2920 h 4144"/>
                <a:gd name="T12" fmla="*/ 1400 w 1940"/>
                <a:gd name="T13" fmla="*/ 2758 h 4144"/>
                <a:gd name="T14" fmla="*/ 1350 w 1940"/>
                <a:gd name="T15" fmla="*/ 2595 h 4144"/>
                <a:gd name="T16" fmla="*/ 1308 w 1940"/>
                <a:gd name="T17" fmla="*/ 2435 h 4144"/>
                <a:gd name="T18" fmla="*/ 1259 w 1940"/>
                <a:gd name="T19" fmla="*/ 2196 h 4144"/>
                <a:gd name="T20" fmla="*/ 1219 w 1940"/>
                <a:gd name="T21" fmla="*/ 1888 h 4144"/>
                <a:gd name="T22" fmla="*/ 1203 w 1940"/>
                <a:gd name="T23" fmla="*/ 1591 h 4144"/>
                <a:gd name="T24" fmla="*/ 1206 w 1940"/>
                <a:gd name="T25" fmla="*/ 1312 h 4144"/>
                <a:gd name="T26" fmla="*/ 1226 w 1940"/>
                <a:gd name="T27" fmla="*/ 1050 h 4144"/>
                <a:gd name="T28" fmla="*/ 1256 w 1940"/>
                <a:gd name="T29" fmla="*/ 809 h 4144"/>
                <a:gd name="T30" fmla="*/ 1295 w 1940"/>
                <a:gd name="T31" fmla="*/ 595 h 4144"/>
                <a:gd name="T32" fmla="*/ 1337 w 1940"/>
                <a:gd name="T33" fmla="*/ 409 h 4144"/>
                <a:gd name="T34" fmla="*/ 1399 w 1940"/>
                <a:gd name="T35" fmla="*/ 183 h 4144"/>
                <a:gd name="T36" fmla="*/ 1456 w 1940"/>
                <a:gd name="T37" fmla="*/ 16 h 4144"/>
                <a:gd name="T38" fmla="*/ 1462 w 1940"/>
                <a:gd name="T39" fmla="*/ 0 h 4144"/>
                <a:gd name="T40" fmla="*/ 660 w 1940"/>
                <a:gd name="T41" fmla="*/ 115 h 4144"/>
                <a:gd name="T42" fmla="*/ 640 w 1940"/>
                <a:gd name="T43" fmla="*/ 128 h 4144"/>
                <a:gd name="T44" fmla="*/ 507 w 1940"/>
                <a:gd name="T45" fmla="*/ 268 h 4144"/>
                <a:gd name="T46" fmla="*/ 422 w 1940"/>
                <a:gd name="T47" fmla="*/ 390 h 4144"/>
                <a:gd name="T48" fmla="*/ 362 w 1940"/>
                <a:gd name="T49" fmla="*/ 492 h 4144"/>
                <a:gd name="T50" fmla="*/ 300 w 1940"/>
                <a:gd name="T51" fmla="*/ 613 h 4144"/>
                <a:gd name="T52" fmla="*/ 238 w 1940"/>
                <a:gd name="T53" fmla="*/ 755 h 4144"/>
                <a:gd name="T54" fmla="*/ 180 w 1940"/>
                <a:gd name="T55" fmla="*/ 917 h 4144"/>
                <a:gd name="T56" fmla="*/ 127 w 1940"/>
                <a:gd name="T57" fmla="*/ 1103 h 4144"/>
                <a:gd name="T58" fmla="*/ 81 w 1940"/>
                <a:gd name="T59" fmla="*/ 1312 h 4144"/>
                <a:gd name="T60" fmla="*/ 43 w 1940"/>
                <a:gd name="T61" fmla="*/ 1545 h 4144"/>
                <a:gd name="T62" fmla="*/ 16 w 1940"/>
                <a:gd name="T63" fmla="*/ 1804 h 4144"/>
                <a:gd name="T64" fmla="*/ 2 w 1940"/>
                <a:gd name="T65" fmla="*/ 2091 h 4144"/>
                <a:gd name="T66" fmla="*/ 0 w 1940"/>
                <a:gd name="T67" fmla="*/ 2246 h 4144"/>
                <a:gd name="T68" fmla="*/ 0 w 1940"/>
                <a:gd name="T69" fmla="*/ 4144 h 4144"/>
                <a:gd name="T70" fmla="*/ 1940 w 1940"/>
                <a:gd name="T71" fmla="*/ 4144 h 4144"/>
                <a:gd name="T72" fmla="*/ 1844 w 1940"/>
                <a:gd name="T73" fmla="*/ 3658 h 4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40" h="4144">
                  <a:moveTo>
                    <a:pt x="1844" y="3658"/>
                  </a:moveTo>
                  <a:lnTo>
                    <a:pt x="1789" y="3577"/>
                  </a:lnTo>
                  <a:lnTo>
                    <a:pt x="1691" y="3413"/>
                  </a:lnTo>
                  <a:lnTo>
                    <a:pt x="1603" y="3249"/>
                  </a:lnTo>
                  <a:lnTo>
                    <a:pt x="1525" y="3085"/>
                  </a:lnTo>
                  <a:lnTo>
                    <a:pt x="1458" y="2920"/>
                  </a:lnTo>
                  <a:lnTo>
                    <a:pt x="1400" y="2758"/>
                  </a:lnTo>
                  <a:lnTo>
                    <a:pt x="1350" y="2595"/>
                  </a:lnTo>
                  <a:lnTo>
                    <a:pt x="1308" y="2435"/>
                  </a:lnTo>
                  <a:lnTo>
                    <a:pt x="1259" y="2196"/>
                  </a:lnTo>
                  <a:lnTo>
                    <a:pt x="1219" y="1888"/>
                  </a:lnTo>
                  <a:lnTo>
                    <a:pt x="1203" y="1591"/>
                  </a:lnTo>
                  <a:lnTo>
                    <a:pt x="1206" y="1312"/>
                  </a:lnTo>
                  <a:lnTo>
                    <a:pt x="1226" y="1050"/>
                  </a:lnTo>
                  <a:lnTo>
                    <a:pt x="1256" y="809"/>
                  </a:lnTo>
                  <a:lnTo>
                    <a:pt x="1295" y="595"/>
                  </a:lnTo>
                  <a:lnTo>
                    <a:pt x="1337" y="409"/>
                  </a:lnTo>
                  <a:lnTo>
                    <a:pt x="1399" y="183"/>
                  </a:lnTo>
                  <a:lnTo>
                    <a:pt x="1456" y="16"/>
                  </a:lnTo>
                  <a:lnTo>
                    <a:pt x="1462" y="0"/>
                  </a:lnTo>
                  <a:lnTo>
                    <a:pt x="660" y="115"/>
                  </a:lnTo>
                  <a:lnTo>
                    <a:pt x="640" y="128"/>
                  </a:lnTo>
                  <a:lnTo>
                    <a:pt x="507" y="268"/>
                  </a:lnTo>
                  <a:lnTo>
                    <a:pt x="422" y="390"/>
                  </a:lnTo>
                  <a:lnTo>
                    <a:pt x="362" y="492"/>
                  </a:lnTo>
                  <a:lnTo>
                    <a:pt x="300" y="613"/>
                  </a:lnTo>
                  <a:lnTo>
                    <a:pt x="238" y="755"/>
                  </a:lnTo>
                  <a:lnTo>
                    <a:pt x="180" y="917"/>
                  </a:lnTo>
                  <a:lnTo>
                    <a:pt x="127" y="1103"/>
                  </a:lnTo>
                  <a:lnTo>
                    <a:pt x="81" y="1312"/>
                  </a:lnTo>
                  <a:lnTo>
                    <a:pt x="43" y="1545"/>
                  </a:lnTo>
                  <a:lnTo>
                    <a:pt x="16" y="1804"/>
                  </a:lnTo>
                  <a:lnTo>
                    <a:pt x="2" y="2091"/>
                  </a:lnTo>
                  <a:lnTo>
                    <a:pt x="0" y="2246"/>
                  </a:lnTo>
                  <a:lnTo>
                    <a:pt x="0" y="4144"/>
                  </a:lnTo>
                  <a:lnTo>
                    <a:pt x="1940" y="4144"/>
                  </a:lnTo>
                  <a:lnTo>
                    <a:pt x="1844" y="3658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67" name="Freeform 15"/>
            <p:cNvSpPr>
              <a:spLocks/>
            </p:cNvSpPr>
            <p:nvPr/>
          </p:nvSpPr>
          <p:spPr bwMode="auto">
            <a:xfrm>
              <a:off x="3030" y="2907"/>
              <a:ext cx="458" cy="774"/>
            </a:xfrm>
            <a:custGeom>
              <a:avLst/>
              <a:gdLst>
                <a:gd name="T0" fmla="*/ 0 w 1374"/>
                <a:gd name="T1" fmla="*/ 2314 h 2320"/>
                <a:gd name="T2" fmla="*/ 77 w 1374"/>
                <a:gd name="T3" fmla="*/ 2209 h 2320"/>
                <a:gd name="T4" fmla="*/ 219 w 1374"/>
                <a:gd name="T5" fmla="*/ 2000 h 2320"/>
                <a:gd name="T6" fmla="*/ 349 w 1374"/>
                <a:gd name="T7" fmla="*/ 1792 h 2320"/>
                <a:gd name="T8" fmla="*/ 467 w 1374"/>
                <a:gd name="T9" fmla="*/ 1586 h 2320"/>
                <a:gd name="T10" fmla="*/ 572 w 1374"/>
                <a:gd name="T11" fmla="*/ 1384 h 2320"/>
                <a:gd name="T12" fmla="*/ 667 w 1374"/>
                <a:gd name="T13" fmla="*/ 1190 h 2320"/>
                <a:gd name="T14" fmla="*/ 791 w 1374"/>
                <a:gd name="T15" fmla="*/ 910 h 2320"/>
                <a:gd name="T16" fmla="*/ 918 w 1374"/>
                <a:gd name="T17" fmla="*/ 581 h 2320"/>
                <a:gd name="T18" fmla="*/ 1007 w 1374"/>
                <a:gd name="T19" fmla="*/ 310 h 2320"/>
                <a:gd name="T20" fmla="*/ 1085 w 1374"/>
                <a:gd name="T21" fmla="*/ 38 h 2320"/>
                <a:gd name="T22" fmla="*/ 1092 w 1374"/>
                <a:gd name="T23" fmla="*/ 0 h 2320"/>
                <a:gd name="T24" fmla="*/ 1374 w 1374"/>
                <a:gd name="T25" fmla="*/ 0 h 2320"/>
                <a:gd name="T26" fmla="*/ 1374 w 1374"/>
                <a:gd name="T27" fmla="*/ 2320 h 2320"/>
                <a:gd name="T28" fmla="*/ 0 w 1374"/>
                <a:gd name="T29" fmla="*/ 2314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74" h="2320">
                  <a:moveTo>
                    <a:pt x="0" y="2314"/>
                  </a:moveTo>
                  <a:lnTo>
                    <a:pt x="77" y="2209"/>
                  </a:lnTo>
                  <a:lnTo>
                    <a:pt x="219" y="2000"/>
                  </a:lnTo>
                  <a:lnTo>
                    <a:pt x="349" y="1792"/>
                  </a:lnTo>
                  <a:lnTo>
                    <a:pt x="467" y="1586"/>
                  </a:lnTo>
                  <a:lnTo>
                    <a:pt x="572" y="1384"/>
                  </a:lnTo>
                  <a:lnTo>
                    <a:pt x="667" y="1190"/>
                  </a:lnTo>
                  <a:lnTo>
                    <a:pt x="791" y="910"/>
                  </a:lnTo>
                  <a:lnTo>
                    <a:pt x="918" y="581"/>
                  </a:lnTo>
                  <a:lnTo>
                    <a:pt x="1007" y="310"/>
                  </a:lnTo>
                  <a:lnTo>
                    <a:pt x="1085" y="38"/>
                  </a:lnTo>
                  <a:lnTo>
                    <a:pt x="1092" y="0"/>
                  </a:lnTo>
                  <a:lnTo>
                    <a:pt x="1374" y="0"/>
                  </a:lnTo>
                  <a:lnTo>
                    <a:pt x="1374" y="2320"/>
                  </a:lnTo>
                  <a:lnTo>
                    <a:pt x="0" y="2314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408" y="1999"/>
              <a:ext cx="354" cy="452"/>
            </a:xfrm>
            <a:custGeom>
              <a:avLst/>
              <a:gdLst>
                <a:gd name="T0" fmla="*/ 272 w 1061"/>
                <a:gd name="T1" fmla="*/ 21 h 1355"/>
                <a:gd name="T2" fmla="*/ 255 w 1061"/>
                <a:gd name="T3" fmla="*/ 13 h 1355"/>
                <a:gd name="T4" fmla="*/ 220 w 1061"/>
                <a:gd name="T5" fmla="*/ 2 h 1355"/>
                <a:gd name="T6" fmla="*/ 184 w 1061"/>
                <a:gd name="T7" fmla="*/ 0 h 1355"/>
                <a:gd name="T8" fmla="*/ 148 w 1061"/>
                <a:gd name="T9" fmla="*/ 2 h 1355"/>
                <a:gd name="T10" fmla="*/ 114 w 1061"/>
                <a:gd name="T11" fmla="*/ 14 h 1355"/>
                <a:gd name="T12" fmla="*/ 82 w 1061"/>
                <a:gd name="T13" fmla="*/ 30 h 1355"/>
                <a:gd name="T14" fmla="*/ 55 w 1061"/>
                <a:gd name="T15" fmla="*/ 53 h 1355"/>
                <a:gd name="T16" fmla="*/ 31 w 1061"/>
                <a:gd name="T17" fmla="*/ 82 h 1355"/>
                <a:gd name="T18" fmla="*/ 21 w 1061"/>
                <a:gd name="T19" fmla="*/ 99 h 1355"/>
                <a:gd name="T20" fmla="*/ 13 w 1061"/>
                <a:gd name="T21" fmla="*/ 116 h 1355"/>
                <a:gd name="T22" fmla="*/ 3 w 1061"/>
                <a:gd name="T23" fmla="*/ 151 h 1355"/>
                <a:gd name="T24" fmla="*/ 0 w 1061"/>
                <a:gd name="T25" fmla="*/ 187 h 1355"/>
                <a:gd name="T26" fmla="*/ 4 w 1061"/>
                <a:gd name="T27" fmla="*/ 223 h 1355"/>
                <a:gd name="T28" fmla="*/ 14 w 1061"/>
                <a:gd name="T29" fmla="*/ 256 h 1355"/>
                <a:gd name="T30" fmla="*/ 31 w 1061"/>
                <a:gd name="T31" fmla="*/ 288 h 1355"/>
                <a:gd name="T32" fmla="*/ 55 w 1061"/>
                <a:gd name="T33" fmla="*/ 316 h 1355"/>
                <a:gd name="T34" fmla="*/ 83 w 1061"/>
                <a:gd name="T35" fmla="*/ 339 h 1355"/>
                <a:gd name="T36" fmla="*/ 99 w 1061"/>
                <a:gd name="T37" fmla="*/ 350 h 1355"/>
                <a:gd name="T38" fmla="*/ 151 w 1061"/>
                <a:gd name="T39" fmla="*/ 377 h 1355"/>
                <a:gd name="T40" fmla="*/ 245 w 1061"/>
                <a:gd name="T41" fmla="*/ 437 h 1355"/>
                <a:gd name="T42" fmla="*/ 327 w 1061"/>
                <a:gd name="T43" fmla="*/ 501 h 1355"/>
                <a:gd name="T44" fmla="*/ 397 w 1061"/>
                <a:gd name="T45" fmla="*/ 567 h 1355"/>
                <a:gd name="T46" fmla="*/ 459 w 1061"/>
                <a:gd name="T47" fmla="*/ 633 h 1355"/>
                <a:gd name="T48" fmla="*/ 511 w 1061"/>
                <a:gd name="T49" fmla="*/ 701 h 1355"/>
                <a:gd name="T50" fmla="*/ 574 w 1061"/>
                <a:gd name="T51" fmla="*/ 800 h 1355"/>
                <a:gd name="T52" fmla="*/ 632 w 1061"/>
                <a:gd name="T53" fmla="*/ 926 h 1355"/>
                <a:gd name="T54" fmla="*/ 667 w 1061"/>
                <a:gd name="T55" fmla="*/ 1034 h 1355"/>
                <a:gd name="T56" fmla="*/ 690 w 1061"/>
                <a:gd name="T57" fmla="*/ 1150 h 1355"/>
                <a:gd name="T58" fmla="*/ 690 w 1061"/>
                <a:gd name="T59" fmla="*/ 1175 h 1355"/>
                <a:gd name="T60" fmla="*/ 691 w 1061"/>
                <a:gd name="T61" fmla="*/ 1193 h 1355"/>
                <a:gd name="T62" fmla="*/ 700 w 1061"/>
                <a:gd name="T63" fmla="*/ 1229 h 1355"/>
                <a:gd name="T64" fmla="*/ 723 w 1061"/>
                <a:gd name="T65" fmla="*/ 1277 h 1355"/>
                <a:gd name="T66" fmla="*/ 773 w 1061"/>
                <a:gd name="T67" fmla="*/ 1324 h 1355"/>
                <a:gd name="T68" fmla="*/ 822 w 1061"/>
                <a:gd name="T69" fmla="*/ 1347 h 1355"/>
                <a:gd name="T70" fmla="*/ 857 w 1061"/>
                <a:gd name="T71" fmla="*/ 1355 h 1355"/>
                <a:gd name="T72" fmla="*/ 875 w 1061"/>
                <a:gd name="T73" fmla="*/ 1355 h 1355"/>
                <a:gd name="T74" fmla="*/ 878 w 1061"/>
                <a:gd name="T75" fmla="*/ 1355 h 1355"/>
                <a:gd name="T76" fmla="*/ 880 w 1061"/>
                <a:gd name="T77" fmla="*/ 1355 h 1355"/>
                <a:gd name="T78" fmla="*/ 900 w 1061"/>
                <a:gd name="T79" fmla="*/ 1353 h 1355"/>
                <a:gd name="T80" fmla="*/ 936 w 1061"/>
                <a:gd name="T81" fmla="*/ 1345 h 1355"/>
                <a:gd name="T82" fmla="*/ 968 w 1061"/>
                <a:gd name="T83" fmla="*/ 1330 h 1355"/>
                <a:gd name="T84" fmla="*/ 998 w 1061"/>
                <a:gd name="T85" fmla="*/ 1310 h 1355"/>
                <a:gd name="T86" fmla="*/ 1022 w 1061"/>
                <a:gd name="T87" fmla="*/ 1284 h 1355"/>
                <a:gd name="T88" fmla="*/ 1041 w 1061"/>
                <a:gd name="T89" fmla="*/ 1254 h 1355"/>
                <a:gd name="T90" fmla="*/ 1054 w 1061"/>
                <a:gd name="T91" fmla="*/ 1219 h 1355"/>
                <a:gd name="T92" fmla="*/ 1061 w 1061"/>
                <a:gd name="T93" fmla="*/ 1183 h 1355"/>
                <a:gd name="T94" fmla="*/ 1061 w 1061"/>
                <a:gd name="T95" fmla="*/ 1165 h 1355"/>
                <a:gd name="T96" fmla="*/ 1060 w 1061"/>
                <a:gd name="T97" fmla="*/ 1131 h 1355"/>
                <a:gd name="T98" fmla="*/ 1032 w 1061"/>
                <a:gd name="T99" fmla="*/ 969 h 1355"/>
                <a:gd name="T100" fmla="*/ 988 w 1061"/>
                <a:gd name="T101" fmla="*/ 818 h 1355"/>
                <a:gd name="T102" fmla="*/ 932 w 1061"/>
                <a:gd name="T103" fmla="*/ 688 h 1355"/>
                <a:gd name="T104" fmla="*/ 884 w 1061"/>
                <a:gd name="T105" fmla="*/ 597 h 1355"/>
                <a:gd name="T106" fmla="*/ 826 w 1061"/>
                <a:gd name="T107" fmla="*/ 505 h 1355"/>
                <a:gd name="T108" fmla="*/ 757 w 1061"/>
                <a:gd name="T109" fmla="*/ 411 h 1355"/>
                <a:gd name="T110" fmla="*/ 675 w 1061"/>
                <a:gd name="T111" fmla="*/ 319 h 1355"/>
                <a:gd name="T112" fmla="*/ 579 w 1061"/>
                <a:gd name="T113" fmla="*/ 229 h 1355"/>
                <a:gd name="T114" fmla="*/ 468 w 1061"/>
                <a:gd name="T115" fmla="*/ 141 h 1355"/>
                <a:gd name="T116" fmla="*/ 343 w 1061"/>
                <a:gd name="T117" fmla="*/ 59 h 1355"/>
                <a:gd name="T118" fmla="*/ 272 w 1061"/>
                <a:gd name="T119" fmla="*/ 21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1" h="1355">
                  <a:moveTo>
                    <a:pt x="272" y="21"/>
                  </a:moveTo>
                  <a:lnTo>
                    <a:pt x="255" y="13"/>
                  </a:lnTo>
                  <a:lnTo>
                    <a:pt x="220" y="2"/>
                  </a:lnTo>
                  <a:lnTo>
                    <a:pt x="184" y="0"/>
                  </a:lnTo>
                  <a:lnTo>
                    <a:pt x="148" y="2"/>
                  </a:lnTo>
                  <a:lnTo>
                    <a:pt x="114" y="14"/>
                  </a:lnTo>
                  <a:lnTo>
                    <a:pt x="82" y="30"/>
                  </a:lnTo>
                  <a:lnTo>
                    <a:pt x="55" y="53"/>
                  </a:lnTo>
                  <a:lnTo>
                    <a:pt x="31" y="82"/>
                  </a:lnTo>
                  <a:lnTo>
                    <a:pt x="21" y="99"/>
                  </a:lnTo>
                  <a:lnTo>
                    <a:pt x="13" y="116"/>
                  </a:lnTo>
                  <a:lnTo>
                    <a:pt x="3" y="151"/>
                  </a:lnTo>
                  <a:lnTo>
                    <a:pt x="0" y="187"/>
                  </a:lnTo>
                  <a:lnTo>
                    <a:pt x="4" y="223"/>
                  </a:lnTo>
                  <a:lnTo>
                    <a:pt x="14" y="256"/>
                  </a:lnTo>
                  <a:lnTo>
                    <a:pt x="31" y="288"/>
                  </a:lnTo>
                  <a:lnTo>
                    <a:pt x="55" y="316"/>
                  </a:lnTo>
                  <a:lnTo>
                    <a:pt x="83" y="339"/>
                  </a:lnTo>
                  <a:lnTo>
                    <a:pt x="99" y="350"/>
                  </a:lnTo>
                  <a:lnTo>
                    <a:pt x="151" y="377"/>
                  </a:lnTo>
                  <a:lnTo>
                    <a:pt x="245" y="437"/>
                  </a:lnTo>
                  <a:lnTo>
                    <a:pt x="327" y="501"/>
                  </a:lnTo>
                  <a:lnTo>
                    <a:pt x="397" y="567"/>
                  </a:lnTo>
                  <a:lnTo>
                    <a:pt x="459" y="633"/>
                  </a:lnTo>
                  <a:lnTo>
                    <a:pt x="511" y="701"/>
                  </a:lnTo>
                  <a:lnTo>
                    <a:pt x="574" y="800"/>
                  </a:lnTo>
                  <a:lnTo>
                    <a:pt x="632" y="926"/>
                  </a:lnTo>
                  <a:lnTo>
                    <a:pt x="667" y="1034"/>
                  </a:lnTo>
                  <a:lnTo>
                    <a:pt x="690" y="1150"/>
                  </a:lnTo>
                  <a:lnTo>
                    <a:pt x="690" y="1175"/>
                  </a:lnTo>
                  <a:lnTo>
                    <a:pt x="691" y="1193"/>
                  </a:lnTo>
                  <a:lnTo>
                    <a:pt x="700" y="1229"/>
                  </a:lnTo>
                  <a:lnTo>
                    <a:pt x="723" y="1277"/>
                  </a:lnTo>
                  <a:lnTo>
                    <a:pt x="773" y="1324"/>
                  </a:lnTo>
                  <a:lnTo>
                    <a:pt x="822" y="1347"/>
                  </a:lnTo>
                  <a:lnTo>
                    <a:pt x="857" y="1355"/>
                  </a:lnTo>
                  <a:lnTo>
                    <a:pt x="875" y="1355"/>
                  </a:lnTo>
                  <a:lnTo>
                    <a:pt x="878" y="1355"/>
                  </a:lnTo>
                  <a:lnTo>
                    <a:pt x="880" y="1355"/>
                  </a:lnTo>
                  <a:lnTo>
                    <a:pt x="900" y="1353"/>
                  </a:lnTo>
                  <a:lnTo>
                    <a:pt x="936" y="1345"/>
                  </a:lnTo>
                  <a:lnTo>
                    <a:pt x="968" y="1330"/>
                  </a:lnTo>
                  <a:lnTo>
                    <a:pt x="998" y="1310"/>
                  </a:lnTo>
                  <a:lnTo>
                    <a:pt x="1022" y="1284"/>
                  </a:lnTo>
                  <a:lnTo>
                    <a:pt x="1041" y="1254"/>
                  </a:lnTo>
                  <a:lnTo>
                    <a:pt x="1054" y="1219"/>
                  </a:lnTo>
                  <a:lnTo>
                    <a:pt x="1061" y="1183"/>
                  </a:lnTo>
                  <a:lnTo>
                    <a:pt x="1061" y="1165"/>
                  </a:lnTo>
                  <a:lnTo>
                    <a:pt x="1060" y="1131"/>
                  </a:lnTo>
                  <a:lnTo>
                    <a:pt x="1032" y="969"/>
                  </a:lnTo>
                  <a:lnTo>
                    <a:pt x="988" y="818"/>
                  </a:lnTo>
                  <a:lnTo>
                    <a:pt x="932" y="688"/>
                  </a:lnTo>
                  <a:lnTo>
                    <a:pt x="884" y="597"/>
                  </a:lnTo>
                  <a:lnTo>
                    <a:pt x="826" y="505"/>
                  </a:lnTo>
                  <a:lnTo>
                    <a:pt x="757" y="411"/>
                  </a:lnTo>
                  <a:lnTo>
                    <a:pt x="675" y="319"/>
                  </a:lnTo>
                  <a:lnTo>
                    <a:pt x="579" y="229"/>
                  </a:lnTo>
                  <a:lnTo>
                    <a:pt x="468" y="141"/>
                  </a:lnTo>
                  <a:lnTo>
                    <a:pt x="343" y="59"/>
                  </a:lnTo>
                  <a:lnTo>
                    <a:pt x="272" y="21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2165" y="1737"/>
              <a:ext cx="1340" cy="1232"/>
            </a:xfrm>
            <a:custGeom>
              <a:avLst/>
              <a:gdLst>
                <a:gd name="T0" fmla="*/ 2808 w 4022"/>
                <a:gd name="T1" fmla="*/ 1746 h 3696"/>
                <a:gd name="T2" fmla="*/ 2742 w 4022"/>
                <a:gd name="T3" fmla="*/ 1416 h 3696"/>
                <a:gd name="T4" fmla="*/ 2797 w 4022"/>
                <a:gd name="T5" fmla="*/ 1063 h 3696"/>
                <a:gd name="T6" fmla="*/ 2818 w 4022"/>
                <a:gd name="T7" fmla="*/ 995 h 3696"/>
                <a:gd name="T8" fmla="*/ 2802 w 4022"/>
                <a:gd name="T9" fmla="*/ 890 h 3696"/>
                <a:gd name="T10" fmla="*/ 2730 w 4022"/>
                <a:gd name="T11" fmla="*/ 811 h 3696"/>
                <a:gd name="T12" fmla="*/ 2660 w 4022"/>
                <a:gd name="T13" fmla="*/ 787 h 3696"/>
                <a:gd name="T14" fmla="*/ 2555 w 4022"/>
                <a:gd name="T15" fmla="*/ 802 h 3696"/>
                <a:gd name="T16" fmla="*/ 2475 w 4022"/>
                <a:gd name="T17" fmla="*/ 874 h 3696"/>
                <a:gd name="T18" fmla="*/ 2400 w 4022"/>
                <a:gd name="T19" fmla="*/ 1098 h 3696"/>
                <a:gd name="T20" fmla="*/ 2313 w 4022"/>
                <a:gd name="T21" fmla="*/ 1317 h 3696"/>
                <a:gd name="T22" fmla="*/ 2255 w 4022"/>
                <a:gd name="T23" fmla="*/ 1259 h 3696"/>
                <a:gd name="T24" fmla="*/ 2074 w 4022"/>
                <a:gd name="T25" fmla="*/ 1050 h 3696"/>
                <a:gd name="T26" fmla="*/ 1836 w 4022"/>
                <a:gd name="T27" fmla="*/ 618 h 3696"/>
                <a:gd name="T28" fmla="*/ 1747 w 4022"/>
                <a:gd name="T29" fmla="*/ 241 h 3696"/>
                <a:gd name="T30" fmla="*/ 1739 w 4022"/>
                <a:gd name="T31" fmla="*/ 134 h 3696"/>
                <a:gd name="T32" fmla="*/ 1682 w 4022"/>
                <a:gd name="T33" fmla="*/ 45 h 3696"/>
                <a:gd name="T34" fmla="*/ 1585 w 4022"/>
                <a:gd name="T35" fmla="*/ 2 h 3696"/>
                <a:gd name="T36" fmla="*/ 1510 w 4022"/>
                <a:gd name="T37" fmla="*/ 8 h 3696"/>
                <a:gd name="T38" fmla="*/ 1421 w 4022"/>
                <a:gd name="T39" fmla="*/ 64 h 3696"/>
                <a:gd name="T40" fmla="*/ 1376 w 4022"/>
                <a:gd name="T41" fmla="*/ 162 h 3696"/>
                <a:gd name="T42" fmla="*/ 1382 w 4022"/>
                <a:gd name="T43" fmla="*/ 304 h 3696"/>
                <a:gd name="T44" fmla="*/ 1508 w 4022"/>
                <a:gd name="T45" fmla="*/ 798 h 3696"/>
                <a:gd name="T46" fmla="*/ 256 w 4022"/>
                <a:gd name="T47" fmla="*/ 183 h 3696"/>
                <a:gd name="T48" fmla="*/ 149 w 4022"/>
                <a:gd name="T49" fmla="*/ 173 h 3696"/>
                <a:gd name="T50" fmla="*/ 56 w 4022"/>
                <a:gd name="T51" fmla="*/ 224 h 3696"/>
                <a:gd name="T52" fmla="*/ 14 w 4022"/>
                <a:gd name="T53" fmla="*/ 285 h 3696"/>
                <a:gd name="T54" fmla="*/ 4 w 4022"/>
                <a:gd name="T55" fmla="*/ 392 h 3696"/>
                <a:gd name="T56" fmla="*/ 53 w 4022"/>
                <a:gd name="T57" fmla="*/ 486 h 3696"/>
                <a:gd name="T58" fmla="*/ 2013 w 4022"/>
                <a:gd name="T59" fmla="*/ 1541 h 3696"/>
                <a:gd name="T60" fmla="*/ 2588 w 4022"/>
                <a:gd name="T61" fmla="*/ 2073 h 3696"/>
                <a:gd name="T62" fmla="*/ 3256 w 4022"/>
                <a:gd name="T63" fmla="*/ 2752 h 3696"/>
                <a:gd name="T64" fmla="*/ 3508 w 4022"/>
                <a:gd name="T65" fmla="*/ 3132 h 3696"/>
                <a:gd name="T66" fmla="*/ 3642 w 4022"/>
                <a:gd name="T67" fmla="*/ 3484 h 3696"/>
                <a:gd name="T68" fmla="*/ 3672 w 4022"/>
                <a:gd name="T69" fmla="*/ 3598 h 3696"/>
                <a:gd name="T70" fmla="*/ 3747 w 4022"/>
                <a:gd name="T71" fmla="*/ 3674 h 3696"/>
                <a:gd name="T72" fmla="*/ 3852 w 4022"/>
                <a:gd name="T73" fmla="*/ 3696 h 3696"/>
                <a:gd name="T74" fmla="*/ 3924 w 4022"/>
                <a:gd name="T75" fmla="*/ 3675 h 3696"/>
                <a:gd name="T76" fmla="*/ 3999 w 4022"/>
                <a:gd name="T77" fmla="*/ 3600 h 3696"/>
                <a:gd name="T78" fmla="*/ 4022 w 4022"/>
                <a:gd name="T79" fmla="*/ 3495 h 3696"/>
                <a:gd name="T80" fmla="*/ 3972 w 4022"/>
                <a:gd name="T81" fmla="*/ 3285 h 3696"/>
                <a:gd name="T82" fmla="*/ 3816 w 4022"/>
                <a:gd name="T83" fmla="*/ 2925 h 3696"/>
                <a:gd name="T84" fmla="*/ 3475 w 4022"/>
                <a:gd name="T85" fmla="*/ 2440 h 3696"/>
                <a:gd name="T86" fmla="*/ 2818 w 4022"/>
                <a:gd name="T87" fmla="*/ 1783 h 3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22" h="3696">
                  <a:moveTo>
                    <a:pt x="2818" y="1783"/>
                  </a:moveTo>
                  <a:lnTo>
                    <a:pt x="2814" y="1764"/>
                  </a:lnTo>
                  <a:lnTo>
                    <a:pt x="2808" y="1746"/>
                  </a:lnTo>
                  <a:lnTo>
                    <a:pt x="2784" y="1674"/>
                  </a:lnTo>
                  <a:lnTo>
                    <a:pt x="2753" y="1538"/>
                  </a:lnTo>
                  <a:lnTo>
                    <a:pt x="2742" y="1416"/>
                  </a:lnTo>
                  <a:lnTo>
                    <a:pt x="2745" y="1306"/>
                  </a:lnTo>
                  <a:lnTo>
                    <a:pt x="2763" y="1171"/>
                  </a:lnTo>
                  <a:lnTo>
                    <a:pt x="2797" y="1063"/>
                  </a:lnTo>
                  <a:lnTo>
                    <a:pt x="2802" y="1049"/>
                  </a:lnTo>
                  <a:lnTo>
                    <a:pt x="2809" y="1031"/>
                  </a:lnTo>
                  <a:lnTo>
                    <a:pt x="2818" y="995"/>
                  </a:lnTo>
                  <a:lnTo>
                    <a:pt x="2820" y="959"/>
                  </a:lnTo>
                  <a:lnTo>
                    <a:pt x="2814" y="923"/>
                  </a:lnTo>
                  <a:lnTo>
                    <a:pt x="2802" y="890"/>
                  </a:lnTo>
                  <a:lnTo>
                    <a:pt x="2784" y="860"/>
                  </a:lnTo>
                  <a:lnTo>
                    <a:pt x="2761" y="833"/>
                  </a:lnTo>
                  <a:lnTo>
                    <a:pt x="2730" y="811"/>
                  </a:lnTo>
                  <a:lnTo>
                    <a:pt x="2713" y="802"/>
                  </a:lnTo>
                  <a:lnTo>
                    <a:pt x="2696" y="795"/>
                  </a:lnTo>
                  <a:lnTo>
                    <a:pt x="2660" y="787"/>
                  </a:lnTo>
                  <a:lnTo>
                    <a:pt x="2624" y="785"/>
                  </a:lnTo>
                  <a:lnTo>
                    <a:pt x="2589" y="791"/>
                  </a:lnTo>
                  <a:lnTo>
                    <a:pt x="2555" y="802"/>
                  </a:lnTo>
                  <a:lnTo>
                    <a:pt x="2524" y="821"/>
                  </a:lnTo>
                  <a:lnTo>
                    <a:pt x="2497" y="844"/>
                  </a:lnTo>
                  <a:lnTo>
                    <a:pt x="2475" y="874"/>
                  </a:lnTo>
                  <a:lnTo>
                    <a:pt x="2467" y="892"/>
                  </a:lnTo>
                  <a:lnTo>
                    <a:pt x="2452" y="922"/>
                  </a:lnTo>
                  <a:lnTo>
                    <a:pt x="2400" y="1098"/>
                  </a:lnTo>
                  <a:lnTo>
                    <a:pt x="2376" y="1270"/>
                  </a:lnTo>
                  <a:lnTo>
                    <a:pt x="2372" y="1373"/>
                  </a:lnTo>
                  <a:lnTo>
                    <a:pt x="2313" y="1317"/>
                  </a:lnTo>
                  <a:lnTo>
                    <a:pt x="2256" y="1260"/>
                  </a:lnTo>
                  <a:lnTo>
                    <a:pt x="2255" y="1259"/>
                  </a:lnTo>
                  <a:lnTo>
                    <a:pt x="2255" y="1259"/>
                  </a:lnTo>
                  <a:lnTo>
                    <a:pt x="2255" y="1259"/>
                  </a:lnTo>
                  <a:lnTo>
                    <a:pt x="2189" y="1191"/>
                  </a:lnTo>
                  <a:lnTo>
                    <a:pt x="2074" y="1050"/>
                  </a:lnTo>
                  <a:lnTo>
                    <a:pt x="1977" y="905"/>
                  </a:lnTo>
                  <a:lnTo>
                    <a:pt x="1898" y="761"/>
                  </a:lnTo>
                  <a:lnTo>
                    <a:pt x="1836" y="618"/>
                  </a:lnTo>
                  <a:lnTo>
                    <a:pt x="1790" y="481"/>
                  </a:lnTo>
                  <a:lnTo>
                    <a:pt x="1761" y="355"/>
                  </a:lnTo>
                  <a:lnTo>
                    <a:pt x="1747" y="241"/>
                  </a:lnTo>
                  <a:lnTo>
                    <a:pt x="1747" y="189"/>
                  </a:lnTo>
                  <a:lnTo>
                    <a:pt x="1747" y="170"/>
                  </a:lnTo>
                  <a:lnTo>
                    <a:pt x="1739" y="134"/>
                  </a:lnTo>
                  <a:lnTo>
                    <a:pt x="1726" y="101"/>
                  </a:lnTo>
                  <a:lnTo>
                    <a:pt x="1706" y="71"/>
                  </a:lnTo>
                  <a:lnTo>
                    <a:pt x="1682" y="45"/>
                  </a:lnTo>
                  <a:lnTo>
                    <a:pt x="1653" y="25"/>
                  </a:lnTo>
                  <a:lnTo>
                    <a:pt x="1620" y="10"/>
                  </a:lnTo>
                  <a:lnTo>
                    <a:pt x="1585" y="2"/>
                  </a:lnTo>
                  <a:lnTo>
                    <a:pt x="1565" y="0"/>
                  </a:lnTo>
                  <a:lnTo>
                    <a:pt x="1546" y="0"/>
                  </a:lnTo>
                  <a:lnTo>
                    <a:pt x="1510" y="8"/>
                  </a:lnTo>
                  <a:lnTo>
                    <a:pt x="1476" y="20"/>
                  </a:lnTo>
                  <a:lnTo>
                    <a:pt x="1447" y="39"/>
                  </a:lnTo>
                  <a:lnTo>
                    <a:pt x="1421" y="64"/>
                  </a:lnTo>
                  <a:lnTo>
                    <a:pt x="1400" y="92"/>
                  </a:lnTo>
                  <a:lnTo>
                    <a:pt x="1385" y="126"/>
                  </a:lnTo>
                  <a:lnTo>
                    <a:pt x="1376" y="162"/>
                  </a:lnTo>
                  <a:lnTo>
                    <a:pt x="1375" y="182"/>
                  </a:lnTo>
                  <a:lnTo>
                    <a:pt x="1375" y="196"/>
                  </a:lnTo>
                  <a:lnTo>
                    <a:pt x="1382" y="304"/>
                  </a:lnTo>
                  <a:lnTo>
                    <a:pt x="1411" y="488"/>
                  </a:lnTo>
                  <a:lnTo>
                    <a:pt x="1460" y="666"/>
                  </a:lnTo>
                  <a:lnTo>
                    <a:pt x="1508" y="798"/>
                  </a:lnTo>
                  <a:lnTo>
                    <a:pt x="1538" y="867"/>
                  </a:lnTo>
                  <a:lnTo>
                    <a:pt x="273" y="192"/>
                  </a:lnTo>
                  <a:lnTo>
                    <a:pt x="256" y="183"/>
                  </a:lnTo>
                  <a:lnTo>
                    <a:pt x="220" y="173"/>
                  </a:lnTo>
                  <a:lnTo>
                    <a:pt x="184" y="169"/>
                  </a:lnTo>
                  <a:lnTo>
                    <a:pt x="149" y="173"/>
                  </a:lnTo>
                  <a:lnTo>
                    <a:pt x="115" y="183"/>
                  </a:lnTo>
                  <a:lnTo>
                    <a:pt x="83" y="200"/>
                  </a:lnTo>
                  <a:lnTo>
                    <a:pt x="56" y="224"/>
                  </a:lnTo>
                  <a:lnTo>
                    <a:pt x="31" y="251"/>
                  </a:lnTo>
                  <a:lnTo>
                    <a:pt x="21" y="268"/>
                  </a:lnTo>
                  <a:lnTo>
                    <a:pt x="14" y="285"/>
                  </a:lnTo>
                  <a:lnTo>
                    <a:pt x="2" y="320"/>
                  </a:lnTo>
                  <a:lnTo>
                    <a:pt x="0" y="356"/>
                  </a:lnTo>
                  <a:lnTo>
                    <a:pt x="4" y="392"/>
                  </a:lnTo>
                  <a:lnTo>
                    <a:pt x="14" y="427"/>
                  </a:lnTo>
                  <a:lnTo>
                    <a:pt x="30" y="458"/>
                  </a:lnTo>
                  <a:lnTo>
                    <a:pt x="53" y="486"/>
                  </a:lnTo>
                  <a:lnTo>
                    <a:pt x="82" y="509"/>
                  </a:lnTo>
                  <a:lnTo>
                    <a:pt x="98" y="519"/>
                  </a:lnTo>
                  <a:lnTo>
                    <a:pt x="2013" y="1541"/>
                  </a:lnTo>
                  <a:lnTo>
                    <a:pt x="2195" y="1715"/>
                  </a:lnTo>
                  <a:lnTo>
                    <a:pt x="2393" y="1897"/>
                  </a:lnTo>
                  <a:lnTo>
                    <a:pt x="2588" y="2073"/>
                  </a:lnTo>
                  <a:lnTo>
                    <a:pt x="2887" y="2353"/>
                  </a:lnTo>
                  <a:lnTo>
                    <a:pt x="3079" y="2548"/>
                  </a:lnTo>
                  <a:lnTo>
                    <a:pt x="3256" y="2752"/>
                  </a:lnTo>
                  <a:lnTo>
                    <a:pt x="3374" y="2911"/>
                  </a:lnTo>
                  <a:lnTo>
                    <a:pt x="3445" y="3020"/>
                  </a:lnTo>
                  <a:lnTo>
                    <a:pt x="3508" y="3132"/>
                  </a:lnTo>
                  <a:lnTo>
                    <a:pt x="3563" y="3246"/>
                  </a:lnTo>
                  <a:lnTo>
                    <a:pt x="3607" y="3363"/>
                  </a:lnTo>
                  <a:lnTo>
                    <a:pt x="3642" y="3484"/>
                  </a:lnTo>
                  <a:lnTo>
                    <a:pt x="3655" y="3544"/>
                  </a:lnTo>
                  <a:lnTo>
                    <a:pt x="3659" y="3563"/>
                  </a:lnTo>
                  <a:lnTo>
                    <a:pt x="3672" y="3598"/>
                  </a:lnTo>
                  <a:lnTo>
                    <a:pt x="3692" y="3628"/>
                  </a:lnTo>
                  <a:lnTo>
                    <a:pt x="3717" y="3654"/>
                  </a:lnTo>
                  <a:lnTo>
                    <a:pt x="3747" y="3674"/>
                  </a:lnTo>
                  <a:lnTo>
                    <a:pt x="3780" y="3687"/>
                  </a:lnTo>
                  <a:lnTo>
                    <a:pt x="3815" y="3696"/>
                  </a:lnTo>
                  <a:lnTo>
                    <a:pt x="3852" y="3696"/>
                  </a:lnTo>
                  <a:lnTo>
                    <a:pt x="3871" y="3693"/>
                  </a:lnTo>
                  <a:lnTo>
                    <a:pt x="3890" y="3688"/>
                  </a:lnTo>
                  <a:lnTo>
                    <a:pt x="3924" y="3675"/>
                  </a:lnTo>
                  <a:lnTo>
                    <a:pt x="3954" y="3655"/>
                  </a:lnTo>
                  <a:lnTo>
                    <a:pt x="3979" y="3629"/>
                  </a:lnTo>
                  <a:lnTo>
                    <a:pt x="3999" y="3600"/>
                  </a:lnTo>
                  <a:lnTo>
                    <a:pt x="4014" y="3567"/>
                  </a:lnTo>
                  <a:lnTo>
                    <a:pt x="4021" y="3533"/>
                  </a:lnTo>
                  <a:lnTo>
                    <a:pt x="4022" y="3495"/>
                  </a:lnTo>
                  <a:lnTo>
                    <a:pt x="4019" y="3477"/>
                  </a:lnTo>
                  <a:lnTo>
                    <a:pt x="4006" y="3412"/>
                  </a:lnTo>
                  <a:lnTo>
                    <a:pt x="3972" y="3285"/>
                  </a:lnTo>
                  <a:lnTo>
                    <a:pt x="3929" y="3161"/>
                  </a:lnTo>
                  <a:lnTo>
                    <a:pt x="3877" y="3042"/>
                  </a:lnTo>
                  <a:lnTo>
                    <a:pt x="3816" y="2925"/>
                  </a:lnTo>
                  <a:lnTo>
                    <a:pt x="3750" y="2813"/>
                  </a:lnTo>
                  <a:lnTo>
                    <a:pt x="3641" y="2649"/>
                  </a:lnTo>
                  <a:lnTo>
                    <a:pt x="3475" y="2440"/>
                  </a:lnTo>
                  <a:lnTo>
                    <a:pt x="3293" y="2241"/>
                  </a:lnTo>
                  <a:lnTo>
                    <a:pt x="3008" y="1960"/>
                  </a:lnTo>
                  <a:lnTo>
                    <a:pt x="2818" y="1783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725" y="1433"/>
              <a:ext cx="1562" cy="1207"/>
            </a:xfrm>
            <a:custGeom>
              <a:avLst/>
              <a:gdLst>
                <a:gd name="T0" fmla="*/ 4445 w 4687"/>
                <a:gd name="T1" fmla="*/ 8 h 3622"/>
                <a:gd name="T2" fmla="*/ 4357 w 4687"/>
                <a:gd name="T3" fmla="*/ 67 h 3622"/>
                <a:gd name="T4" fmla="*/ 4315 w 4687"/>
                <a:gd name="T5" fmla="*/ 166 h 3622"/>
                <a:gd name="T6" fmla="*/ 4308 w 4687"/>
                <a:gd name="T7" fmla="*/ 342 h 3622"/>
                <a:gd name="T8" fmla="*/ 4160 w 4687"/>
                <a:gd name="T9" fmla="*/ 853 h 3622"/>
                <a:gd name="T10" fmla="*/ 3850 w 4687"/>
                <a:gd name="T11" fmla="*/ 1301 h 3622"/>
                <a:gd name="T12" fmla="*/ 3478 w 4687"/>
                <a:gd name="T13" fmla="*/ 1636 h 3622"/>
                <a:gd name="T14" fmla="*/ 2951 w 4687"/>
                <a:gd name="T15" fmla="*/ 1957 h 3622"/>
                <a:gd name="T16" fmla="*/ 2852 w 4687"/>
                <a:gd name="T17" fmla="*/ 1990 h 3622"/>
                <a:gd name="T18" fmla="*/ 2934 w 4687"/>
                <a:gd name="T19" fmla="*/ 1589 h 3622"/>
                <a:gd name="T20" fmla="*/ 3094 w 4687"/>
                <a:gd name="T21" fmla="*/ 1173 h 3622"/>
                <a:gd name="T22" fmla="*/ 3121 w 4687"/>
                <a:gd name="T23" fmla="*/ 1106 h 3622"/>
                <a:gd name="T24" fmla="*/ 3111 w 4687"/>
                <a:gd name="T25" fmla="*/ 1001 h 3622"/>
                <a:gd name="T26" fmla="*/ 3045 w 4687"/>
                <a:gd name="T27" fmla="*/ 918 h 3622"/>
                <a:gd name="T28" fmla="*/ 2976 w 4687"/>
                <a:gd name="T29" fmla="*/ 887 h 3622"/>
                <a:gd name="T30" fmla="*/ 2871 w 4687"/>
                <a:gd name="T31" fmla="*/ 897 h 3622"/>
                <a:gd name="T32" fmla="*/ 2786 w 4687"/>
                <a:gd name="T33" fmla="*/ 964 h 3622"/>
                <a:gd name="T34" fmla="*/ 2683 w 4687"/>
                <a:gd name="T35" fmla="*/ 1178 h 3622"/>
                <a:gd name="T36" fmla="*/ 2506 w 4687"/>
                <a:gd name="T37" fmla="*/ 1787 h 3622"/>
                <a:gd name="T38" fmla="*/ 2364 w 4687"/>
                <a:gd name="T39" fmla="*/ 2176 h 3622"/>
                <a:gd name="T40" fmla="*/ 1850 w 4687"/>
                <a:gd name="T41" fmla="*/ 2476 h 3622"/>
                <a:gd name="T42" fmla="*/ 1575 w 4687"/>
                <a:gd name="T43" fmla="*/ 2712 h 3622"/>
                <a:gd name="T44" fmla="*/ 1331 w 4687"/>
                <a:gd name="T45" fmla="*/ 2899 h 3622"/>
                <a:gd name="T46" fmla="*/ 817 w 4687"/>
                <a:gd name="T47" fmla="*/ 3121 h 3622"/>
                <a:gd name="T48" fmla="*/ 203 w 4687"/>
                <a:gd name="T49" fmla="*/ 3249 h 3622"/>
                <a:gd name="T50" fmla="*/ 117 w 4687"/>
                <a:gd name="T51" fmla="*/ 3263 h 3622"/>
                <a:gd name="T52" fmla="*/ 33 w 4687"/>
                <a:gd name="T53" fmla="*/ 3330 h 3622"/>
                <a:gd name="T54" fmla="*/ 0 w 4687"/>
                <a:gd name="T55" fmla="*/ 3432 h 3622"/>
                <a:gd name="T56" fmla="*/ 15 w 4687"/>
                <a:gd name="T57" fmla="*/ 3505 h 3622"/>
                <a:gd name="T58" fmla="*/ 81 w 4687"/>
                <a:gd name="T59" fmla="*/ 3589 h 3622"/>
                <a:gd name="T60" fmla="*/ 183 w 4687"/>
                <a:gd name="T61" fmla="*/ 3622 h 3622"/>
                <a:gd name="T62" fmla="*/ 467 w 4687"/>
                <a:gd name="T63" fmla="*/ 3585 h 3622"/>
                <a:gd name="T64" fmla="*/ 1161 w 4687"/>
                <a:gd name="T65" fmla="*/ 3393 h 3622"/>
                <a:gd name="T66" fmla="*/ 1598 w 4687"/>
                <a:gd name="T67" fmla="*/ 3168 h 3622"/>
                <a:gd name="T68" fmla="*/ 1865 w 4687"/>
                <a:gd name="T69" fmla="*/ 3053 h 3622"/>
                <a:gd name="T70" fmla="*/ 2450 w 4687"/>
                <a:gd name="T71" fmla="*/ 3078 h 3622"/>
                <a:gd name="T72" fmla="*/ 2923 w 4687"/>
                <a:gd name="T73" fmla="*/ 3007 h 3622"/>
                <a:gd name="T74" fmla="*/ 3258 w 4687"/>
                <a:gd name="T75" fmla="*/ 2842 h 3622"/>
                <a:gd name="T76" fmla="*/ 3334 w 4687"/>
                <a:gd name="T77" fmla="*/ 2755 h 3622"/>
                <a:gd name="T78" fmla="*/ 3355 w 4687"/>
                <a:gd name="T79" fmla="*/ 2651 h 3622"/>
                <a:gd name="T80" fmla="*/ 3314 w 4687"/>
                <a:gd name="T81" fmla="*/ 2552 h 3622"/>
                <a:gd name="T82" fmla="*/ 3257 w 4687"/>
                <a:gd name="T83" fmla="*/ 2505 h 3622"/>
                <a:gd name="T84" fmla="*/ 3153 w 4687"/>
                <a:gd name="T85" fmla="*/ 2484 h 3622"/>
                <a:gd name="T86" fmla="*/ 3054 w 4687"/>
                <a:gd name="T87" fmla="*/ 2525 h 3622"/>
                <a:gd name="T88" fmla="*/ 2961 w 4687"/>
                <a:gd name="T89" fmla="*/ 2595 h 3622"/>
                <a:gd name="T90" fmla="*/ 2719 w 4687"/>
                <a:gd name="T91" fmla="*/ 2676 h 3622"/>
                <a:gd name="T92" fmla="*/ 2306 w 4687"/>
                <a:gd name="T93" fmla="*/ 2708 h 3622"/>
                <a:gd name="T94" fmla="*/ 2251 w 4687"/>
                <a:gd name="T95" fmla="*/ 2656 h 3622"/>
                <a:gd name="T96" fmla="*/ 2964 w 4687"/>
                <a:gd name="T97" fmla="*/ 2343 h 3622"/>
                <a:gd name="T98" fmla="*/ 3048 w 4687"/>
                <a:gd name="T99" fmla="*/ 2320 h 3622"/>
                <a:gd name="T100" fmla="*/ 3638 w 4687"/>
                <a:gd name="T101" fmla="*/ 1982 h 3622"/>
                <a:gd name="T102" fmla="*/ 3960 w 4687"/>
                <a:gd name="T103" fmla="*/ 1721 h 3622"/>
                <a:gd name="T104" fmla="*/ 4422 w 4687"/>
                <a:gd name="T105" fmla="*/ 1151 h 3622"/>
                <a:gd name="T106" fmla="*/ 4658 w 4687"/>
                <a:gd name="T107" fmla="*/ 519 h 3622"/>
                <a:gd name="T108" fmla="*/ 4685 w 4687"/>
                <a:gd name="T109" fmla="*/ 166 h 3622"/>
                <a:gd name="T110" fmla="*/ 4644 w 4687"/>
                <a:gd name="T111" fmla="*/ 67 h 3622"/>
                <a:gd name="T112" fmla="*/ 4556 w 4687"/>
                <a:gd name="T113" fmla="*/ 8 h 3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87" h="3622">
                  <a:moveTo>
                    <a:pt x="4501" y="0"/>
                  </a:moveTo>
                  <a:lnTo>
                    <a:pt x="4482" y="0"/>
                  </a:lnTo>
                  <a:lnTo>
                    <a:pt x="4445" y="8"/>
                  </a:lnTo>
                  <a:lnTo>
                    <a:pt x="4412" y="22"/>
                  </a:lnTo>
                  <a:lnTo>
                    <a:pt x="4383" y="42"/>
                  </a:lnTo>
                  <a:lnTo>
                    <a:pt x="4357" y="67"/>
                  </a:lnTo>
                  <a:lnTo>
                    <a:pt x="4337" y="97"/>
                  </a:lnTo>
                  <a:lnTo>
                    <a:pt x="4324" y="130"/>
                  </a:lnTo>
                  <a:lnTo>
                    <a:pt x="4315" y="166"/>
                  </a:lnTo>
                  <a:lnTo>
                    <a:pt x="4315" y="186"/>
                  </a:lnTo>
                  <a:lnTo>
                    <a:pt x="4315" y="238"/>
                  </a:lnTo>
                  <a:lnTo>
                    <a:pt x="4308" y="342"/>
                  </a:lnTo>
                  <a:lnTo>
                    <a:pt x="4285" y="490"/>
                  </a:lnTo>
                  <a:lnTo>
                    <a:pt x="4233" y="677"/>
                  </a:lnTo>
                  <a:lnTo>
                    <a:pt x="4160" y="853"/>
                  </a:lnTo>
                  <a:lnTo>
                    <a:pt x="4069" y="1014"/>
                  </a:lnTo>
                  <a:lnTo>
                    <a:pt x="3964" y="1164"/>
                  </a:lnTo>
                  <a:lnTo>
                    <a:pt x="3850" y="1301"/>
                  </a:lnTo>
                  <a:lnTo>
                    <a:pt x="3728" y="1425"/>
                  </a:lnTo>
                  <a:lnTo>
                    <a:pt x="3604" y="1537"/>
                  </a:lnTo>
                  <a:lnTo>
                    <a:pt x="3478" y="1636"/>
                  </a:lnTo>
                  <a:lnTo>
                    <a:pt x="3298" y="1763"/>
                  </a:lnTo>
                  <a:lnTo>
                    <a:pt x="3093" y="1885"/>
                  </a:lnTo>
                  <a:lnTo>
                    <a:pt x="2951" y="1957"/>
                  </a:lnTo>
                  <a:lnTo>
                    <a:pt x="2917" y="1973"/>
                  </a:lnTo>
                  <a:lnTo>
                    <a:pt x="2892" y="1979"/>
                  </a:lnTo>
                  <a:lnTo>
                    <a:pt x="2852" y="1990"/>
                  </a:lnTo>
                  <a:lnTo>
                    <a:pt x="2864" y="1903"/>
                  </a:lnTo>
                  <a:lnTo>
                    <a:pt x="2895" y="1738"/>
                  </a:lnTo>
                  <a:lnTo>
                    <a:pt x="2934" y="1589"/>
                  </a:lnTo>
                  <a:lnTo>
                    <a:pt x="2976" y="1456"/>
                  </a:lnTo>
                  <a:lnTo>
                    <a:pt x="3038" y="1296"/>
                  </a:lnTo>
                  <a:lnTo>
                    <a:pt x="3094" y="1173"/>
                  </a:lnTo>
                  <a:lnTo>
                    <a:pt x="3101" y="1160"/>
                  </a:lnTo>
                  <a:lnTo>
                    <a:pt x="3110" y="1142"/>
                  </a:lnTo>
                  <a:lnTo>
                    <a:pt x="3121" y="1106"/>
                  </a:lnTo>
                  <a:lnTo>
                    <a:pt x="3124" y="1070"/>
                  </a:lnTo>
                  <a:lnTo>
                    <a:pt x="3121" y="1036"/>
                  </a:lnTo>
                  <a:lnTo>
                    <a:pt x="3111" y="1001"/>
                  </a:lnTo>
                  <a:lnTo>
                    <a:pt x="3095" y="969"/>
                  </a:lnTo>
                  <a:lnTo>
                    <a:pt x="3074" y="941"/>
                  </a:lnTo>
                  <a:lnTo>
                    <a:pt x="3045" y="918"/>
                  </a:lnTo>
                  <a:lnTo>
                    <a:pt x="3029" y="908"/>
                  </a:lnTo>
                  <a:lnTo>
                    <a:pt x="3012" y="899"/>
                  </a:lnTo>
                  <a:lnTo>
                    <a:pt x="2976" y="887"/>
                  </a:lnTo>
                  <a:lnTo>
                    <a:pt x="2940" y="885"/>
                  </a:lnTo>
                  <a:lnTo>
                    <a:pt x="2905" y="887"/>
                  </a:lnTo>
                  <a:lnTo>
                    <a:pt x="2871" y="897"/>
                  </a:lnTo>
                  <a:lnTo>
                    <a:pt x="2839" y="913"/>
                  </a:lnTo>
                  <a:lnTo>
                    <a:pt x="2810" y="935"/>
                  </a:lnTo>
                  <a:lnTo>
                    <a:pt x="2786" y="964"/>
                  </a:lnTo>
                  <a:lnTo>
                    <a:pt x="2777" y="980"/>
                  </a:lnTo>
                  <a:lnTo>
                    <a:pt x="2764" y="1003"/>
                  </a:lnTo>
                  <a:lnTo>
                    <a:pt x="2683" y="1178"/>
                  </a:lnTo>
                  <a:lnTo>
                    <a:pt x="2603" y="1401"/>
                  </a:lnTo>
                  <a:lnTo>
                    <a:pt x="2551" y="1583"/>
                  </a:lnTo>
                  <a:lnTo>
                    <a:pt x="2506" y="1787"/>
                  </a:lnTo>
                  <a:lnTo>
                    <a:pt x="2476" y="2011"/>
                  </a:lnTo>
                  <a:lnTo>
                    <a:pt x="2467" y="2130"/>
                  </a:lnTo>
                  <a:lnTo>
                    <a:pt x="2364" y="2176"/>
                  </a:lnTo>
                  <a:lnTo>
                    <a:pt x="2139" y="2290"/>
                  </a:lnTo>
                  <a:lnTo>
                    <a:pt x="1966" y="2397"/>
                  </a:lnTo>
                  <a:lnTo>
                    <a:pt x="1850" y="2476"/>
                  </a:lnTo>
                  <a:lnTo>
                    <a:pt x="1737" y="2564"/>
                  </a:lnTo>
                  <a:lnTo>
                    <a:pt x="1628" y="2660"/>
                  </a:lnTo>
                  <a:lnTo>
                    <a:pt x="1575" y="2712"/>
                  </a:lnTo>
                  <a:lnTo>
                    <a:pt x="1531" y="2754"/>
                  </a:lnTo>
                  <a:lnTo>
                    <a:pt x="1435" y="2830"/>
                  </a:lnTo>
                  <a:lnTo>
                    <a:pt x="1331" y="2899"/>
                  </a:lnTo>
                  <a:lnTo>
                    <a:pt x="1222" y="2961"/>
                  </a:lnTo>
                  <a:lnTo>
                    <a:pt x="1049" y="3039"/>
                  </a:lnTo>
                  <a:lnTo>
                    <a:pt x="817" y="3121"/>
                  </a:lnTo>
                  <a:lnTo>
                    <a:pt x="598" y="3180"/>
                  </a:lnTo>
                  <a:lnTo>
                    <a:pt x="408" y="3219"/>
                  </a:lnTo>
                  <a:lnTo>
                    <a:pt x="203" y="3249"/>
                  </a:lnTo>
                  <a:lnTo>
                    <a:pt x="172" y="3252"/>
                  </a:lnTo>
                  <a:lnTo>
                    <a:pt x="153" y="3253"/>
                  </a:lnTo>
                  <a:lnTo>
                    <a:pt x="117" y="3263"/>
                  </a:lnTo>
                  <a:lnTo>
                    <a:pt x="85" y="3281"/>
                  </a:lnTo>
                  <a:lnTo>
                    <a:pt x="57" y="3304"/>
                  </a:lnTo>
                  <a:lnTo>
                    <a:pt x="33" y="3330"/>
                  </a:lnTo>
                  <a:lnTo>
                    <a:pt x="16" y="3361"/>
                  </a:lnTo>
                  <a:lnTo>
                    <a:pt x="5" y="3396"/>
                  </a:lnTo>
                  <a:lnTo>
                    <a:pt x="0" y="3432"/>
                  </a:lnTo>
                  <a:lnTo>
                    <a:pt x="2" y="3452"/>
                  </a:lnTo>
                  <a:lnTo>
                    <a:pt x="5" y="3471"/>
                  </a:lnTo>
                  <a:lnTo>
                    <a:pt x="15" y="3505"/>
                  </a:lnTo>
                  <a:lnTo>
                    <a:pt x="31" y="3539"/>
                  </a:lnTo>
                  <a:lnTo>
                    <a:pt x="54" y="3566"/>
                  </a:lnTo>
                  <a:lnTo>
                    <a:pt x="81" y="3589"/>
                  </a:lnTo>
                  <a:lnTo>
                    <a:pt x="111" y="3606"/>
                  </a:lnTo>
                  <a:lnTo>
                    <a:pt x="146" y="3618"/>
                  </a:lnTo>
                  <a:lnTo>
                    <a:pt x="183" y="3622"/>
                  </a:lnTo>
                  <a:lnTo>
                    <a:pt x="202" y="3621"/>
                  </a:lnTo>
                  <a:lnTo>
                    <a:pt x="247" y="3618"/>
                  </a:lnTo>
                  <a:lnTo>
                    <a:pt x="467" y="3585"/>
                  </a:lnTo>
                  <a:lnTo>
                    <a:pt x="671" y="3543"/>
                  </a:lnTo>
                  <a:lnTo>
                    <a:pt x="908" y="3481"/>
                  </a:lnTo>
                  <a:lnTo>
                    <a:pt x="1161" y="3393"/>
                  </a:lnTo>
                  <a:lnTo>
                    <a:pt x="1353" y="3308"/>
                  </a:lnTo>
                  <a:lnTo>
                    <a:pt x="1477" y="3243"/>
                  </a:lnTo>
                  <a:lnTo>
                    <a:pt x="1598" y="3168"/>
                  </a:lnTo>
                  <a:lnTo>
                    <a:pt x="1713" y="3085"/>
                  </a:lnTo>
                  <a:lnTo>
                    <a:pt x="1766" y="3040"/>
                  </a:lnTo>
                  <a:lnTo>
                    <a:pt x="1865" y="3053"/>
                  </a:lnTo>
                  <a:lnTo>
                    <a:pt x="2148" y="3076"/>
                  </a:lnTo>
                  <a:lnTo>
                    <a:pt x="2316" y="3079"/>
                  </a:lnTo>
                  <a:lnTo>
                    <a:pt x="2450" y="3078"/>
                  </a:lnTo>
                  <a:lnTo>
                    <a:pt x="2656" y="3060"/>
                  </a:lnTo>
                  <a:lnTo>
                    <a:pt x="2792" y="3039"/>
                  </a:lnTo>
                  <a:lnTo>
                    <a:pt x="2923" y="3007"/>
                  </a:lnTo>
                  <a:lnTo>
                    <a:pt x="3045" y="2964"/>
                  </a:lnTo>
                  <a:lnTo>
                    <a:pt x="3159" y="2909"/>
                  </a:lnTo>
                  <a:lnTo>
                    <a:pt x="3258" y="2842"/>
                  </a:lnTo>
                  <a:lnTo>
                    <a:pt x="3301" y="2800"/>
                  </a:lnTo>
                  <a:lnTo>
                    <a:pt x="3314" y="2787"/>
                  </a:lnTo>
                  <a:lnTo>
                    <a:pt x="3334" y="2755"/>
                  </a:lnTo>
                  <a:lnTo>
                    <a:pt x="3349" y="2722"/>
                  </a:lnTo>
                  <a:lnTo>
                    <a:pt x="3355" y="2687"/>
                  </a:lnTo>
                  <a:lnTo>
                    <a:pt x="3355" y="2651"/>
                  </a:lnTo>
                  <a:lnTo>
                    <a:pt x="3349" y="2617"/>
                  </a:lnTo>
                  <a:lnTo>
                    <a:pt x="3334" y="2582"/>
                  </a:lnTo>
                  <a:lnTo>
                    <a:pt x="3314" y="2552"/>
                  </a:lnTo>
                  <a:lnTo>
                    <a:pt x="3301" y="2538"/>
                  </a:lnTo>
                  <a:lnTo>
                    <a:pt x="3287" y="2525"/>
                  </a:lnTo>
                  <a:lnTo>
                    <a:pt x="3257" y="2505"/>
                  </a:lnTo>
                  <a:lnTo>
                    <a:pt x="3224" y="2492"/>
                  </a:lnTo>
                  <a:lnTo>
                    <a:pt x="3188" y="2484"/>
                  </a:lnTo>
                  <a:lnTo>
                    <a:pt x="3153" y="2484"/>
                  </a:lnTo>
                  <a:lnTo>
                    <a:pt x="3117" y="2492"/>
                  </a:lnTo>
                  <a:lnTo>
                    <a:pt x="3084" y="2505"/>
                  </a:lnTo>
                  <a:lnTo>
                    <a:pt x="3054" y="2525"/>
                  </a:lnTo>
                  <a:lnTo>
                    <a:pt x="3039" y="2538"/>
                  </a:lnTo>
                  <a:lnTo>
                    <a:pt x="3018" y="2558"/>
                  </a:lnTo>
                  <a:lnTo>
                    <a:pt x="2961" y="2595"/>
                  </a:lnTo>
                  <a:lnTo>
                    <a:pt x="2892" y="2627"/>
                  </a:lnTo>
                  <a:lnTo>
                    <a:pt x="2812" y="2654"/>
                  </a:lnTo>
                  <a:lnTo>
                    <a:pt x="2719" y="2676"/>
                  </a:lnTo>
                  <a:lnTo>
                    <a:pt x="2614" y="2692"/>
                  </a:lnTo>
                  <a:lnTo>
                    <a:pt x="2439" y="2706"/>
                  </a:lnTo>
                  <a:lnTo>
                    <a:pt x="2306" y="2708"/>
                  </a:lnTo>
                  <a:lnTo>
                    <a:pt x="2240" y="2706"/>
                  </a:lnTo>
                  <a:lnTo>
                    <a:pt x="2174" y="2705"/>
                  </a:lnTo>
                  <a:lnTo>
                    <a:pt x="2251" y="2656"/>
                  </a:lnTo>
                  <a:lnTo>
                    <a:pt x="2404" y="2571"/>
                  </a:lnTo>
                  <a:lnTo>
                    <a:pt x="2623" y="2467"/>
                  </a:lnTo>
                  <a:lnTo>
                    <a:pt x="2964" y="2343"/>
                  </a:lnTo>
                  <a:lnTo>
                    <a:pt x="3020" y="2329"/>
                  </a:lnTo>
                  <a:lnTo>
                    <a:pt x="3035" y="2326"/>
                  </a:lnTo>
                  <a:lnTo>
                    <a:pt x="3048" y="2320"/>
                  </a:lnTo>
                  <a:lnTo>
                    <a:pt x="3108" y="2296"/>
                  </a:lnTo>
                  <a:lnTo>
                    <a:pt x="3430" y="2120"/>
                  </a:lnTo>
                  <a:lnTo>
                    <a:pt x="3638" y="1982"/>
                  </a:lnTo>
                  <a:lnTo>
                    <a:pt x="3785" y="1870"/>
                  </a:lnTo>
                  <a:lnTo>
                    <a:pt x="3859" y="1808"/>
                  </a:lnTo>
                  <a:lnTo>
                    <a:pt x="3960" y="1721"/>
                  </a:lnTo>
                  <a:lnTo>
                    <a:pt x="4138" y="1538"/>
                  </a:lnTo>
                  <a:lnTo>
                    <a:pt x="4292" y="1348"/>
                  </a:lnTo>
                  <a:lnTo>
                    <a:pt x="4422" y="1151"/>
                  </a:lnTo>
                  <a:lnTo>
                    <a:pt x="4526" y="946"/>
                  </a:lnTo>
                  <a:lnTo>
                    <a:pt x="4605" y="735"/>
                  </a:lnTo>
                  <a:lnTo>
                    <a:pt x="4658" y="519"/>
                  </a:lnTo>
                  <a:lnTo>
                    <a:pt x="4684" y="297"/>
                  </a:lnTo>
                  <a:lnTo>
                    <a:pt x="4687" y="186"/>
                  </a:lnTo>
                  <a:lnTo>
                    <a:pt x="4685" y="166"/>
                  </a:lnTo>
                  <a:lnTo>
                    <a:pt x="4678" y="130"/>
                  </a:lnTo>
                  <a:lnTo>
                    <a:pt x="4664" y="97"/>
                  </a:lnTo>
                  <a:lnTo>
                    <a:pt x="4644" y="67"/>
                  </a:lnTo>
                  <a:lnTo>
                    <a:pt x="4619" y="42"/>
                  </a:lnTo>
                  <a:lnTo>
                    <a:pt x="4589" y="22"/>
                  </a:lnTo>
                  <a:lnTo>
                    <a:pt x="4556" y="8"/>
                  </a:lnTo>
                  <a:lnTo>
                    <a:pt x="4520" y="0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3378" y="1469"/>
              <a:ext cx="1229" cy="2151"/>
            </a:xfrm>
            <a:custGeom>
              <a:avLst/>
              <a:gdLst>
                <a:gd name="T0" fmla="*/ 722 w 3686"/>
                <a:gd name="T1" fmla="*/ 6453 h 6453"/>
                <a:gd name="T2" fmla="*/ 722 w 3686"/>
                <a:gd name="T3" fmla="*/ 4724 h 6453"/>
                <a:gd name="T4" fmla="*/ 725 w 3686"/>
                <a:gd name="T5" fmla="*/ 4646 h 6453"/>
                <a:gd name="T6" fmla="*/ 748 w 3686"/>
                <a:gd name="T7" fmla="*/ 4482 h 6453"/>
                <a:gd name="T8" fmla="*/ 795 w 3686"/>
                <a:gd name="T9" fmla="*/ 4310 h 6453"/>
                <a:gd name="T10" fmla="*/ 858 w 3686"/>
                <a:gd name="T11" fmla="*/ 4132 h 6453"/>
                <a:gd name="T12" fmla="*/ 939 w 3686"/>
                <a:gd name="T13" fmla="*/ 3949 h 6453"/>
                <a:gd name="T14" fmla="*/ 1034 w 3686"/>
                <a:gd name="T15" fmla="*/ 3765 h 6453"/>
                <a:gd name="T16" fmla="*/ 1139 w 3686"/>
                <a:gd name="T17" fmla="*/ 3580 h 6453"/>
                <a:gd name="T18" fmla="*/ 1254 w 3686"/>
                <a:gd name="T19" fmla="*/ 3397 h 6453"/>
                <a:gd name="T20" fmla="*/ 1435 w 3686"/>
                <a:gd name="T21" fmla="*/ 3131 h 6453"/>
                <a:gd name="T22" fmla="*/ 1686 w 3686"/>
                <a:gd name="T23" fmla="*/ 2798 h 6453"/>
                <a:gd name="T24" fmla="*/ 1925 w 3686"/>
                <a:gd name="T25" fmla="*/ 2509 h 6453"/>
                <a:gd name="T26" fmla="*/ 2132 w 3686"/>
                <a:gd name="T27" fmla="*/ 2277 h 6453"/>
                <a:gd name="T28" fmla="*/ 2215 w 3686"/>
                <a:gd name="T29" fmla="*/ 2189 h 6453"/>
                <a:gd name="T30" fmla="*/ 2235 w 3686"/>
                <a:gd name="T31" fmla="*/ 2168 h 6453"/>
                <a:gd name="T32" fmla="*/ 2253 w 3686"/>
                <a:gd name="T33" fmla="*/ 2143 h 6453"/>
                <a:gd name="T34" fmla="*/ 3686 w 3686"/>
                <a:gd name="T35" fmla="*/ 78 h 6453"/>
                <a:gd name="T36" fmla="*/ 3619 w 3686"/>
                <a:gd name="T37" fmla="*/ 55 h 6453"/>
                <a:gd name="T38" fmla="*/ 3554 w 3686"/>
                <a:gd name="T39" fmla="*/ 31 h 6453"/>
                <a:gd name="T40" fmla="*/ 3553 w 3686"/>
                <a:gd name="T41" fmla="*/ 31 h 6453"/>
                <a:gd name="T42" fmla="*/ 3551 w 3686"/>
                <a:gd name="T43" fmla="*/ 29 h 6453"/>
                <a:gd name="T44" fmla="*/ 3501 w 3686"/>
                <a:gd name="T45" fmla="*/ 15 h 6453"/>
                <a:gd name="T46" fmla="*/ 3406 w 3686"/>
                <a:gd name="T47" fmla="*/ 0 h 6453"/>
                <a:gd name="T48" fmla="*/ 3321 w 3686"/>
                <a:gd name="T49" fmla="*/ 2 h 6453"/>
                <a:gd name="T50" fmla="*/ 3244 w 3686"/>
                <a:gd name="T51" fmla="*/ 13 h 6453"/>
                <a:gd name="T52" fmla="*/ 3178 w 3686"/>
                <a:gd name="T53" fmla="*/ 35 h 6453"/>
                <a:gd name="T54" fmla="*/ 3122 w 3686"/>
                <a:gd name="T55" fmla="*/ 59 h 6453"/>
                <a:gd name="T56" fmla="*/ 3056 w 3686"/>
                <a:gd name="T57" fmla="*/ 100 h 6453"/>
                <a:gd name="T58" fmla="*/ 3030 w 3686"/>
                <a:gd name="T59" fmla="*/ 123 h 6453"/>
                <a:gd name="T60" fmla="*/ 2985 w 3686"/>
                <a:gd name="T61" fmla="*/ 163 h 6453"/>
                <a:gd name="T62" fmla="*/ 2886 w 3686"/>
                <a:gd name="T63" fmla="*/ 238 h 6453"/>
                <a:gd name="T64" fmla="*/ 2773 w 3686"/>
                <a:gd name="T65" fmla="*/ 307 h 6453"/>
                <a:gd name="T66" fmla="*/ 2651 w 3686"/>
                <a:gd name="T67" fmla="*/ 369 h 6453"/>
                <a:gd name="T68" fmla="*/ 2586 w 3686"/>
                <a:gd name="T69" fmla="*/ 396 h 6453"/>
                <a:gd name="T70" fmla="*/ 1676 w 3686"/>
                <a:gd name="T71" fmla="*/ 1708 h 6453"/>
                <a:gd name="T72" fmla="*/ 1545 w 3686"/>
                <a:gd name="T73" fmla="*/ 1846 h 6453"/>
                <a:gd name="T74" fmla="*/ 1267 w 3686"/>
                <a:gd name="T75" fmla="*/ 2165 h 6453"/>
                <a:gd name="T76" fmla="*/ 983 w 3686"/>
                <a:gd name="T77" fmla="*/ 2522 h 6453"/>
                <a:gd name="T78" fmla="*/ 777 w 3686"/>
                <a:gd name="T79" fmla="*/ 2810 h 6453"/>
                <a:gd name="T80" fmla="*/ 645 w 3686"/>
                <a:gd name="T81" fmla="*/ 3009 h 6453"/>
                <a:gd name="T82" fmla="*/ 519 w 3686"/>
                <a:gd name="T83" fmla="*/ 3210 h 6453"/>
                <a:gd name="T84" fmla="*/ 404 w 3686"/>
                <a:gd name="T85" fmla="*/ 3415 h 6453"/>
                <a:gd name="T86" fmla="*/ 298 w 3686"/>
                <a:gd name="T87" fmla="*/ 3622 h 6453"/>
                <a:gd name="T88" fmla="*/ 205 w 3686"/>
                <a:gd name="T89" fmla="*/ 3828 h 6453"/>
                <a:gd name="T90" fmla="*/ 128 w 3686"/>
                <a:gd name="T91" fmla="*/ 4032 h 6453"/>
                <a:gd name="T92" fmla="*/ 67 w 3686"/>
                <a:gd name="T93" fmla="*/ 4236 h 6453"/>
                <a:gd name="T94" fmla="*/ 24 w 3686"/>
                <a:gd name="T95" fmla="*/ 4436 h 6453"/>
                <a:gd name="T96" fmla="*/ 2 w 3686"/>
                <a:gd name="T97" fmla="*/ 4630 h 6453"/>
                <a:gd name="T98" fmla="*/ 0 w 3686"/>
                <a:gd name="T99" fmla="*/ 4724 h 6453"/>
                <a:gd name="T100" fmla="*/ 0 w 3686"/>
                <a:gd name="T101" fmla="*/ 6433 h 6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86" h="6453">
                  <a:moveTo>
                    <a:pt x="722" y="6453"/>
                  </a:moveTo>
                  <a:lnTo>
                    <a:pt x="722" y="4724"/>
                  </a:lnTo>
                  <a:lnTo>
                    <a:pt x="725" y="4646"/>
                  </a:lnTo>
                  <a:lnTo>
                    <a:pt x="748" y="4482"/>
                  </a:lnTo>
                  <a:lnTo>
                    <a:pt x="795" y="4310"/>
                  </a:lnTo>
                  <a:lnTo>
                    <a:pt x="858" y="4132"/>
                  </a:lnTo>
                  <a:lnTo>
                    <a:pt x="939" y="3949"/>
                  </a:lnTo>
                  <a:lnTo>
                    <a:pt x="1034" y="3765"/>
                  </a:lnTo>
                  <a:lnTo>
                    <a:pt x="1139" y="3580"/>
                  </a:lnTo>
                  <a:lnTo>
                    <a:pt x="1254" y="3397"/>
                  </a:lnTo>
                  <a:lnTo>
                    <a:pt x="1435" y="3131"/>
                  </a:lnTo>
                  <a:lnTo>
                    <a:pt x="1686" y="2798"/>
                  </a:lnTo>
                  <a:lnTo>
                    <a:pt x="1925" y="2509"/>
                  </a:lnTo>
                  <a:lnTo>
                    <a:pt x="2132" y="2277"/>
                  </a:lnTo>
                  <a:lnTo>
                    <a:pt x="2215" y="2189"/>
                  </a:lnTo>
                  <a:lnTo>
                    <a:pt x="2235" y="2168"/>
                  </a:lnTo>
                  <a:lnTo>
                    <a:pt x="2253" y="2143"/>
                  </a:lnTo>
                  <a:lnTo>
                    <a:pt x="3686" y="78"/>
                  </a:lnTo>
                  <a:lnTo>
                    <a:pt x="3619" y="55"/>
                  </a:lnTo>
                  <a:lnTo>
                    <a:pt x="3554" y="31"/>
                  </a:lnTo>
                  <a:lnTo>
                    <a:pt x="3553" y="31"/>
                  </a:lnTo>
                  <a:lnTo>
                    <a:pt x="3551" y="29"/>
                  </a:lnTo>
                  <a:lnTo>
                    <a:pt x="3501" y="15"/>
                  </a:lnTo>
                  <a:lnTo>
                    <a:pt x="3406" y="0"/>
                  </a:lnTo>
                  <a:lnTo>
                    <a:pt x="3321" y="2"/>
                  </a:lnTo>
                  <a:lnTo>
                    <a:pt x="3244" y="13"/>
                  </a:lnTo>
                  <a:lnTo>
                    <a:pt x="3178" y="35"/>
                  </a:lnTo>
                  <a:lnTo>
                    <a:pt x="3122" y="59"/>
                  </a:lnTo>
                  <a:lnTo>
                    <a:pt x="3056" y="100"/>
                  </a:lnTo>
                  <a:lnTo>
                    <a:pt x="3030" y="123"/>
                  </a:lnTo>
                  <a:lnTo>
                    <a:pt x="2985" y="163"/>
                  </a:lnTo>
                  <a:lnTo>
                    <a:pt x="2886" y="238"/>
                  </a:lnTo>
                  <a:lnTo>
                    <a:pt x="2773" y="307"/>
                  </a:lnTo>
                  <a:lnTo>
                    <a:pt x="2651" y="369"/>
                  </a:lnTo>
                  <a:lnTo>
                    <a:pt x="2586" y="396"/>
                  </a:lnTo>
                  <a:lnTo>
                    <a:pt x="1676" y="1708"/>
                  </a:lnTo>
                  <a:lnTo>
                    <a:pt x="1545" y="1846"/>
                  </a:lnTo>
                  <a:lnTo>
                    <a:pt x="1267" y="2165"/>
                  </a:lnTo>
                  <a:lnTo>
                    <a:pt x="983" y="2522"/>
                  </a:lnTo>
                  <a:lnTo>
                    <a:pt x="777" y="2810"/>
                  </a:lnTo>
                  <a:lnTo>
                    <a:pt x="645" y="3009"/>
                  </a:lnTo>
                  <a:lnTo>
                    <a:pt x="519" y="3210"/>
                  </a:lnTo>
                  <a:lnTo>
                    <a:pt x="404" y="3415"/>
                  </a:lnTo>
                  <a:lnTo>
                    <a:pt x="298" y="3622"/>
                  </a:lnTo>
                  <a:lnTo>
                    <a:pt x="205" y="3828"/>
                  </a:lnTo>
                  <a:lnTo>
                    <a:pt x="128" y="4032"/>
                  </a:lnTo>
                  <a:lnTo>
                    <a:pt x="67" y="4236"/>
                  </a:lnTo>
                  <a:lnTo>
                    <a:pt x="24" y="4436"/>
                  </a:lnTo>
                  <a:lnTo>
                    <a:pt x="2" y="4630"/>
                  </a:lnTo>
                  <a:lnTo>
                    <a:pt x="0" y="4724"/>
                  </a:lnTo>
                  <a:lnTo>
                    <a:pt x="0" y="6433"/>
                  </a:lnTo>
                </a:path>
              </a:pathLst>
            </a:custGeom>
            <a:solidFill>
              <a:srgbClr val="493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3378" y="1470"/>
              <a:ext cx="1100" cy="2146"/>
            </a:xfrm>
            <a:custGeom>
              <a:avLst/>
              <a:gdLst>
                <a:gd name="T0" fmla="*/ 361 w 3300"/>
                <a:gd name="T1" fmla="*/ 4794 h 6438"/>
                <a:gd name="T2" fmla="*/ 362 w 3300"/>
                <a:gd name="T3" fmla="*/ 4688 h 6438"/>
                <a:gd name="T4" fmla="*/ 390 w 3300"/>
                <a:gd name="T5" fmla="*/ 4468 h 6438"/>
                <a:gd name="T6" fmla="*/ 445 w 3300"/>
                <a:gd name="T7" fmla="*/ 4235 h 6438"/>
                <a:gd name="T8" fmla="*/ 527 w 3300"/>
                <a:gd name="T9" fmla="*/ 3991 h 6438"/>
                <a:gd name="T10" fmla="*/ 635 w 3300"/>
                <a:gd name="T11" fmla="*/ 3737 h 6438"/>
                <a:gd name="T12" fmla="*/ 770 w 3300"/>
                <a:gd name="T13" fmla="*/ 3470 h 6438"/>
                <a:gd name="T14" fmla="*/ 931 w 3300"/>
                <a:gd name="T15" fmla="*/ 3192 h 6438"/>
                <a:gd name="T16" fmla="*/ 1120 w 3300"/>
                <a:gd name="T17" fmla="*/ 2904 h 6438"/>
                <a:gd name="T18" fmla="*/ 1227 w 3300"/>
                <a:gd name="T19" fmla="*/ 2756 h 6438"/>
                <a:gd name="T20" fmla="*/ 1362 w 3300"/>
                <a:gd name="T21" fmla="*/ 2572 h 6438"/>
                <a:gd name="T22" fmla="*/ 1618 w 3300"/>
                <a:gd name="T23" fmla="*/ 2249 h 6438"/>
                <a:gd name="T24" fmla="*/ 1934 w 3300"/>
                <a:gd name="T25" fmla="*/ 1885 h 6438"/>
                <a:gd name="T26" fmla="*/ 2036 w 3300"/>
                <a:gd name="T27" fmla="*/ 1777 h 6438"/>
                <a:gd name="T28" fmla="*/ 3300 w 3300"/>
                <a:gd name="T29" fmla="*/ 0 h 6438"/>
                <a:gd name="T30" fmla="*/ 3250 w 3300"/>
                <a:gd name="T31" fmla="*/ 8 h 6438"/>
                <a:gd name="T32" fmla="*/ 3164 w 3300"/>
                <a:gd name="T33" fmla="*/ 36 h 6438"/>
                <a:gd name="T34" fmla="*/ 3066 w 3300"/>
                <a:gd name="T35" fmla="*/ 87 h 6438"/>
                <a:gd name="T36" fmla="*/ 3030 w 3300"/>
                <a:gd name="T37" fmla="*/ 118 h 6438"/>
                <a:gd name="T38" fmla="*/ 2985 w 3300"/>
                <a:gd name="T39" fmla="*/ 158 h 6438"/>
                <a:gd name="T40" fmla="*/ 2886 w 3300"/>
                <a:gd name="T41" fmla="*/ 233 h 6438"/>
                <a:gd name="T42" fmla="*/ 2773 w 3300"/>
                <a:gd name="T43" fmla="*/ 302 h 6438"/>
                <a:gd name="T44" fmla="*/ 2651 w 3300"/>
                <a:gd name="T45" fmla="*/ 364 h 6438"/>
                <a:gd name="T46" fmla="*/ 2586 w 3300"/>
                <a:gd name="T47" fmla="*/ 391 h 6438"/>
                <a:gd name="T48" fmla="*/ 1676 w 3300"/>
                <a:gd name="T49" fmla="*/ 1703 h 6438"/>
                <a:gd name="T50" fmla="*/ 1545 w 3300"/>
                <a:gd name="T51" fmla="*/ 1841 h 6438"/>
                <a:gd name="T52" fmla="*/ 1268 w 3300"/>
                <a:gd name="T53" fmla="*/ 2158 h 6438"/>
                <a:gd name="T54" fmla="*/ 985 w 3300"/>
                <a:gd name="T55" fmla="*/ 2515 h 6438"/>
                <a:gd name="T56" fmla="*/ 777 w 3300"/>
                <a:gd name="T57" fmla="*/ 2803 h 6438"/>
                <a:gd name="T58" fmla="*/ 645 w 3300"/>
                <a:gd name="T59" fmla="*/ 3002 h 6438"/>
                <a:gd name="T60" fmla="*/ 521 w 3300"/>
                <a:gd name="T61" fmla="*/ 3204 h 6438"/>
                <a:gd name="T62" fmla="*/ 404 w 3300"/>
                <a:gd name="T63" fmla="*/ 3408 h 6438"/>
                <a:gd name="T64" fmla="*/ 299 w 3300"/>
                <a:gd name="T65" fmla="*/ 3616 h 6438"/>
                <a:gd name="T66" fmla="*/ 207 w 3300"/>
                <a:gd name="T67" fmla="*/ 3822 h 6438"/>
                <a:gd name="T68" fmla="*/ 128 w 3300"/>
                <a:gd name="T69" fmla="*/ 4027 h 6438"/>
                <a:gd name="T70" fmla="*/ 67 w 3300"/>
                <a:gd name="T71" fmla="*/ 4231 h 6438"/>
                <a:gd name="T72" fmla="*/ 24 w 3300"/>
                <a:gd name="T73" fmla="*/ 4429 h 6438"/>
                <a:gd name="T74" fmla="*/ 2 w 3300"/>
                <a:gd name="T75" fmla="*/ 4625 h 6438"/>
                <a:gd name="T76" fmla="*/ 0 w 3300"/>
                <a:gd name="T77" fmla="*/ 4719 h 6438"/>
                <a:gd name="T78" fmla="*/ 0 w 3300"/>
                <a:gd name="T79" fmla="*/ 6428 h 6438"/>
                <a:gd name="T80" fmla="*/ 361 w 3300"/>
                <a:gd name="T81" fmla="*/ 6438 h 6438"/>
                <a:gd name="T82" fmla="*/ 361 w 3300"/>
                <a:gd name="T83" fmla="*/ 4794 h 6438"/>
                <a:gd name="T84" fmla="*/ 361 w 3300"/>
                <a:gd name="T85" fmla="*/ 4794 h 6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00" h="6438">
                  <a:moveTo>
                    <a:pt x="361" y="4794"/>
                  </a:moveTo>
                  <a:lnTo>
                    <a:pt x="362" y="4688"/>
                  </a:lnTo>
                  <a:lnTo>
                    <a:pt x="390" y="4468"/>
                  </a:lnTo>
                  <a:lnTo>
                    <a:pt x="445" y="4235"/>
                  </a:lnTo>
                  <a:lnTo>
                    <a:pt x="527" y="3991"/>
                  </a:lnTo>
                  <a:lnTo>
                    <a:pt x="635" y="3737"/>
                  </a:lnTo>
                  <a:lnTo>
                    <a:pt x="770" y="3470"/>
                  </a:lnTo>
                  <a:lnTo>
                    <a:pt x="931" y="3192"/>
                  </a:lnTo>
                  <a:lnTo>
                    <a:pt x="1120" y="2904"/>
                  </a:lnTo>
                  <a:lnTo>
                    <a:pt x="1227" y="2756"/>
                  </a:lnTo>
                  <a:lnTo>
                    <a:pt x="1362" y="2572"/>
                  </a:lnTo>
                  <a:lnTo>
                    <a:pt x="1618" y="2249"/>
                  </a:lnTo>
                  <a:lnTo>
                    <a:pt x="1934" y="1885"/>
                  </a:lnTo>
                  <a:lnTo>
                    <a:pt x="2036" y="1777"/>
                  </a:lnTo>
                  <a:lnTo>
                    <a:pt x="3300" y="0"/>
                  </a:lnTo>
                  <a:lnTo>
                    <a:pt x="3250" y="8"/>
                  </a:lnTo>
                  <a:lnTo>
                    <a:pt x="3164" y="36"/>
                  </a:lnTo>
                  <a:lnTo>
                    <a:pt x="3066" y="87"/>
                  </a:lnTo>
                  <a:lnTo>
                    <a:pt x="3030" y="118"/>
                  </a:lnTo>
                  <a:lnTo>
                    <a:pt x="2985" y="158"/>
                  </a:lnTo>
                  <a:lnTo>
                    <a:pt x="2886" y="233"/>
                  </a:lnTo>
                  <a:lnTo>
                    <a:pt x="2773" y="302"/>
                  </a:lnTo>
                  <a:lnTo>
                    <a:pt x="2651" y="364"/>
                  </a:lnTo>
                  <a:lnTo>
                    <a:pt x="2586" y="391"/>
                  </a:lnTo>
                  <a:lnTo>
                    <a:pt x="1676" y="1703"/>
                  </a:lnTo>
                  <a:lnTo>
                    <a:pt x="1545" y="1841"/>
                  </a:lnTo>
                  <a:lnTo>
                    <a:pt x="1268" y="2158"/>
                  </a:lnTo>
                  <a:lnTo>
                    <a:pt x="985" y="2515"/>
                  </a:lnTo>
                  <a:lnTo>
                    <a:pt x="777" y="2803"/>
                  </a:lnTo>
                  <a:lnTo>
                    <a:pt x="645" y="3002"/>
                  </a:lnTo>
                  <a:lnTo>
                    <a:pt x="521" y="3204"/>
                  </a:lnTo>
                  <a:lnTo>
                    <a:pt x="404" y="3408"/>
                  </a:lnTo>
                  <a:lnTo>
                    <a:pt x="299" y="3616"/>
                  </a:lnTo>
                  <a:lnTo>
                    <a:pt x="207" y="3822"/>
                  </a:lnTo>
                  <a:lnTo>
                    <a:pt x="128" y="4027"/>
                  </a:lnTo>
                  <a:lnTo>
                    <a:pt x="67" y="4231"/>
                  </a:lnTo>
                  <a:lnTo>
                    <a:pt x="24" y="4429"/>
                  </a:lnTo>
                  <a:lnTo>
                    <a:pt x="2" y="4625"/>
                  </a:lnTo>
                  <a:lnTo>
                    <a:pt x="0" y="4719"/>
                  </a:lnTo>
                  <a:lnTo>
                    <a:pt x="0" y="6428"/>
                  </a:lnTo>
                  <a:lnTo>
                    <a:pt x="361" y="6438"/>
                  </a:lnTo>
                  <a:lnTo>
                    <a:pt x="361" y="4794"/>
                  </a:lnTo>
                  <a:lnTo>
                    <a:pt x="361" y="4794"/>
                  </a:lnTo>
                  <a:close/>
                </a:path>
              </a:pathLst>
            </a:custGeom>
            <a:solidFill>
              <a:srgbClr val="543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77" name="Freeform 22"/>
            <p:cNvSpPr>
              <a:spLocks/>
            </p:cNvSpPr>
            <p:nvPr/>
          </p:nvSpPr>
          <p:spPr bwMode="auto">
            <a:xfrm>
              <a:off x="3033" y="3536"/>
              <a:ext cx="782" cy="390"/>
            </a:xfrm>
            <a:custGeom>
              <a:avLst/>
              <a:gdLst>
                <a:gd name="T0" fmla="*/ 0 w 2347"/>
                <a:gd name="T1" fmla="*/ 373 h 1172"/>
                <a:gd name="T2" fmla="*/ 60 w 2347"/>
                <a:gd name="T3" fmla="*/ 402 h 1172"/>
                <a:gd name="T4" fmla="*/ 172 w 2347"/>
                <a:gd name="T5" fmla="*/ 470 h 1172"/>
                <a:gd name="T6" fmla="*/ 276 w 2347"/>
                <a:gd name="T7" fmla="*/ 550 h 1172"/>
                <a:gd name="T8" fmla="*/ 368 w 2347"/>
                <a:gd name="T9" fmla="*/ 642 h 1172"/>
                <a:gd name="T10" fmla="*/ 449 w 2347"/>
                <a:gd name="T11" fmla="*/ 745 h 1172"/>
                <a:gd name="T12" fmla="*/ 517 w 2347"/>
                <a:gd name="T13" fmla="*/ 857 h 1172"/>
                <a:gd name="T14" fmla="*/ 571 w 2347"/>
                <a:gd name="T15" fmla="*/ 978 h 1172"/>
                <a:gd name="T16" fmla="*/ 610 w 2347"/>
                <a:gd name="T17" fmla="*/ 1106 h 1172"/>
                <a:gd name="T18" fmla="*/ 623 w 2347"/>
                <a:gd name="T19" fmla="*/ 1172 h 1172"/>
                <a:gd name="T20" fmla="*/ 2347 w 2347"/>
                <a:gd name="T21" fmla="*/ 1172 h 1172"/>
                <a:gd name="T22" fmla="*/ 2338 w 2347"/>
                <a:gd name="T23" fmla="*/ 1121 h 1172"/>
                <a:gd name="T24" fmla="*/ 2314 w 2347"/>
                <a:gd name="T25" fmla="*/ 1021 h 1172"/>
                <a:gd name="T26" fmla="*/ 2282 w 2347"/>
                <a:gd name="T27" fmla="*/ 926 h 1172"/>
                <a:gd name="T28" fmla="*/ 2246 w 2347"/>
                <a:gd name="T29" fmla="*/ 834 h 1172"/>
                <a:gd name="T30" fmla="*/ 2181 w 2347"/>
                <a:gd name="T31" fmla="*/ 704 h 1172"/>
                <a:gd name="T32" fmla="*/ 2076 w 2347"/>
                <a:gd name="T33" fmla="*/ 547 h 1172"/>
                <a:gd name="T34" fmla="*/ 1952 w 2347"/>
                <a:gd name="T35" fmla="*/ 408 h 1172"/>
                <a:gd name="T36" fmla="*/ 1811 w 2347"/>
                <a:gd name="T37" fmla="*/ 288 h 1172"/>
                <a:gd name="T38" fmla="*/ 1659 w 2347"/>
                <a:gd name="T39" fmla="*/ 187 h 1172"/>
                <a:gd name="T40" fmla="*/ 1494 w 2347"/>
                <a:gd name="T41" fmla="*/ 108 h 1172"/>
                <a:gd name="T42" fmla="*/ 1322 w 2347"/>
                <a:gd name="T43" fmla="*/ 49 h 1172"/>
                <a:gd name="T44" fmla="*/ 1143 w 2347"/>
                <a:gd name="T45" fmla="*/ 13 h 1172"/>
                <a:gd name="T46" fmla="*/ 960 w 2347"/>
                <a:gd name="T47" fmla="*/ 0 h 1172"/>
                <a:gd name="T48" fmla="*/ 776 w 2347"/>
                <a:gd name="T49" fmla="*/ 10 h 1172"/>
                <a:gd name="T50" fmla="*/ 593 w 2347"/>
                <a:gd name="T51" fmla="*/ 46 h 1172"/>
                <a:gd name="T52" fmla="*/ 414 w 2347"/>
                <a:gd name="T53" fmla="*/ 105 h 1172"/>
                <a:gd name="T54" fmla="*/ 285 w 2347"/>
                <a:gd name="T55" fmla="*/ 169 h 1172"/>
                <a:gd name="T56" fmla="*/ 200 w 2347"/>
                <a:gd name="T57" fmla="*/ 219 h 1172"/>
                <a:gd name="T58" fmla="*/ 118 w 2347"/>
                <a:gd name="T59" fmla="*/ 275 h 1172"/>
                <a:gd name="T60" fmla="*/ 38 w 2347"/>
                <a:gd name="T61" fmla="*/ 339 h 1172"/>
                <a:gd name="T62" fmla="*/ 0 w 2347"/>
                <a:gd name="T63" fmla="*/ 373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47" h="1172">
                  <a:moveTo>
                    <a:pt x="0" y="373"/>
                  </a:moveTo>
                  <a:lnTo>
                    <a:pt x="60" y="402"/>
                  </a:lnTo>
                  <a:lnTo>
                    <a:pt x="172" y="470"/>
                  </a:lnTo>
                  <a:lnTo>
                    <a:pt x="276" y="550"/>
                  </a:lnTo>
                  <a:lnTo>
                    <a:pt x="368" y="642"/>
                  </a:lnTo>
                  <a:lnTo>
                    <a:pt x="449" y="745"/>
                  </a:lnTo>
                  <a:lnTo>
                    <a:pt x="517" y="857"/>
                  </a:lnTo>
                  <a:lnTo>
                    <a:pt x="571" y="978"/>
                  </a:lnTo>
                  <a:lnTo>
                    <a:pt x="610" y="1106"/>
                  </a:lnTo>
                  <a:lnTo>
                    <a:pt x="623" y="1172"/>
                  </a:lnTo>
                  <a:lnTo>
                    <a:pt x="2347" y="1172"/>
                  </a:lnTo>
                  <a:lnTo>
                    <a:pt x="2338" y="1121"/>
                  </a:lnTo>
                  <a:lnTo>
                    <a:pt x="2314" y="1021"/>
                  </a:lnTo>
                  <a:lnTo>
                    <a:pt x="2282" y="926"/>
                  </a:lnTo>
                  <a:lnTo>
                    <a:pt x="2246" y="834"/>
                  </a:lnTo>
                  <a:lnTo>
                    <a:pt x="2181" y="704"/>
                  </a:lnTo>
                  <a:lnTo>
                    <a:pt x="2076" y="547"/>
                  </a:lnTo>
                  <a:lnTo>
                    <a:pt x="1952" y="408"/>
                  </a:lnTo>
                  <a:lnTo>
                    <a:pt x="1811" y="288"/>
                  </a:lnTo>
                  <a:lnTo>
                    <a:pt x="1659" y="187"/>
                  </a:lnTo>
                  <a:lnTo>
                    <a:pt x="1494" y="108"/>
                  </a:lnTo>
                  <a:lnTo>
                    <a:pt x="1322" y="49"/>
                  </a:lnTo>
                  <a:lnTo>
                    <a:pt x="1143" y="13"/>
                  </a:lnTo>
                  <a:lnTo>
                    <a:pt x="960" y="0"/>
                  </a:lnTo>
                  <a:lnTo>
                    <a:pt x="776" y="10"/>
                  </a:lnTo>
                  <a:lnTo>
                    <a:pt x="593" y="46"/>
                  </a:lnTo>
                  <a:lnTo>
                    <a:pt x="414" y="105"/>
                  </a:lnTo>
                  <a:lnTo>
                    <a:pt x="285" y="169"/>
                  </a:lnTo>
                  <a:lnTo>
                    <a:pt x="200" y="219"/>
                  </a:lnTo>
                  <a:lnTo>
                    <a:pt x="118" y="275"/>
                  </a:lnTo>
                  <a:lnTo>
                    <a:pt x="38" y="339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9EA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78" name="Freeform 23"/>
            <p:cNvSpPr>
              <a:spLocks/>
            </p:cNvSpPr>
            <p:nvPr/>
          </p:nvSpPr>
          <p:spPr bwMode="auto">
            <a:xfrm>
              <a:off x="3033" y="3536"/>
              <a:ext cx="511" cy="390"/>
            </a:xfrm>
            <a:custGeom>
              <a:avLst/>
              <a:gdLst>
                <a:gd name="T0" fmla="*/ 1535 w 1535"/>
                <a:gd name="T1" fmla="*/ 124 h 1170"/>
                <a:gd name="T2" fmla="*/ 1489 w 1535"/>
                <a:gd name="T3" fmla="*/ 103 h 1170"/>
                <a:gd name="T4" fmla="*/ 1394 w 1535"/>
                <a:gd name="T5" fmla="*/ 69 h 1170"/>
                <a:gd name="T6" fmla="*/ 1296 w 1535"/>
                <a:gd name="T7" fmla="*/ 40 h 1170"/>
                <a:gd name="T8" fmla="*/ 1196 w 1535"/>
                <a:gd name="T9" fmla="*/ 20 h 1170"/>
                <a:gd name="T10" fmla="*/ 1097 w 1535"/>
                <a:gd name="T11" fmla="*/ 5 h 1170"/>
                <a:gd name="T12" fmla="*/ 996 w 1535"/>
                <a:gd name="T13" fmla="*/ 0 h 1170"/>
                <a:gd name="T14" fmla="*/ 894 w 1535"/>
                <a:gd name="T15" fmla="*/ 0 h 1170"/>
                <a:gd name="T16" fmla="*/ 793 w 1535"/>
                <a:gd name="T17" fmla="*/ 8 h 1170"/>
                <a:gd name="T18" fmla="*/ 694 w 1535"/>
                <a:gd name="T19" fmla="*/ 23 h 1170"/>
                <a:gd name="T20" fmla="*/ 593 w 1535"/>
                <a:gd name="T21" fmla="*/ 46 h 1170"/>
                <a:gd name="T22" fmla="*/ 495 w 1535"/>
                <a:gd name="T23" fmla="*/ 76 h 1170"/>
                <a:gd name="T24" fmla="*/ 400 w 1535"/>
                <a:gd name="T25" fmla="*/ 112 h 1170"/>
                <a:gd name="T26" fmla="*/ 305 w 1535"/>
                <a:gd name="T27" fmla="*/ 157 h 1170"/>
                <a:gd name="T28" fmla="*/ 214 w 1535"/>
                <a:gd name="T29" fmla="*/ 208 h 1170"/>
                <a:gd name="T30" fmla="*/ 126 w 1535"/>
                <a:gd name="T31" fmla="*/ 268 h 1170"/>
                <a:gd name="T32" fmla="*/ 41 w 1535"/>
                <a:gd name="T33" fmla="*/ 335 h 1170"/>
                <a:gd name="T34" fmla="*/ 0 w 1535"/>
                <a:gd name="T35" fmla="*/ 371 h 1170"/>
                <a:gd name="T36" fmla="*/ 60 w 1535"/>
                <a:gd name="T37" fmla="*/ 400 h 1170"/>
                <a:gd name="T38" fmla="*/ 172 w 1535"/>
                <a:gd name="T39" fmla="*/ 468 h 1170"/>
                <a:gd name="T40" fmla="*/ 276 w 1535"/>
                <a:gd name="T41" fmla="*/ 548 h 1170"/>
                <a:gd name="T42" fmla="*/ 368 w 1535"/>
                <a:gd name="T43" fmla="*/ 640 h 1170"/>
                <a:gd name="T44" fmla="*/ 449 w 1535"/>
                <a:gd name="T45" fmla="*/ 743 h 1170"/>
                <a:gd name="T46" fmla="*/ 517 w 1535"/>
                <a:gd name="T47" fmla="*/ 855 h 1170"/>
                <a:gd name="T48" fmla="*/ 571 w 1535"/>
                <a:gd name="T49" fmla="*/ 976 h 1170"/>
                <a:gd name="T50" fmla="*/ 610 w 1535"/>
                <a:gd name="T51" fmla="*/ 1104 h 1170"/>
                <a:gd name="T52" fmla="*/ 623 w 1535"/>
                <a:gd name="T53" fmla="*/ 1170 h 1170"/>
                <a:gd name="T54" fmla="*/ 723 w 1535"/>
                <a:gd name="T55" fmla="*/ 1170 h 1170"/>
                <a:gd name="T56" fmla="*/ 740 w 1535"/>
                <a:gd name="T57" fmla="*/ 1084 h 1170"/>
                <a:gd name="T58" fmla="*/ 790 w 1535"/>
                <a:gd name="T59" fmla="*/ 916 h 1170"/>
                <a:gd name="T60" fmla="*/ 862 w 1535"/>
                <a:gd name="T61" fmla="*/ 759 h 1170"/>
                <a:gd name="T62" fmla="*/ 950 w 1535"/>
                <a:gd name="T63" fmla="*/ 612 h 1170"/>
                <a:gd name="T64" fmla="*/ 1055 w 1535"/>
                <a:gd name="T65" fmla="*/ 476 h 1170"/>
                <a:gd name="T66" fmla="*/ 1176 w 1535"/>
                <a:gd name="T67" fmla="*/ 355 h 1170"/>
                <a:gd name="T68" fmla="*/ 1310 w 1535"/>
                <a:gd name="T69" fmla="*/ 250 h 1170"/>
                <a:gd name="T70" fmla="*/ 1457 w 1535"/>
                <a:gd name="T71" fmla="*/ 161 h 1170"/>
                <a:gd name="T72" fmla="*/ 1535 w 1535"/>
                <a:gd name="T73" fmla="*/ 124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35" h="1170">
                  <a:moveTo>
                    <a:pt x="1535" y="124"/>
                  </a:moveTo>
                  <a:lnTo>
                    <a:pt x="1489" y="103"/>
                  </a:lnTo>
                  <a:lnTo>
                    <a:pt x="1394" y="69"/>
                  </a:lnTo>
                  <a:lnTo>
                    <a:pt x="1296" y="40"/>
                  </a:lnTo>
                  <a:lnTo>
                    <a:pt x="1196" y="20"/>
                  </a:lnTo>
                  <a:lnTo>
                    <a:pt x="1097" y="5"/>
                  </a:lnTo>
                  <a:lnTo>
                    <a:pt x="996" y="0"/>
                  </a:lnTo>
                  <a:lnTo>
                    <a:pt x="894" y="0"/>
                  </a:lnTo>
                  <a:lnTo>
                    <a:pt x="793" y="8"/>
                  </a:lnTo>
                  <a:lnTo>
                    <a:pt x="694" y="23"/>
                  </a:lnTo>
                  <a:lnTo>
                    <a:pt x="593" y="46"/>
                  </a:lnTo>
                  <a:lnTo>
                    <a:pt x="495" y="76"/>
                  </a:lnTo>
                  <a:lnTo>
                    <a:pt x="400" y="112"/>
                  </a:lnTo>
                  <a:lnTo>
                    <a:pt x="305" y="157"/>
                  </a:lnTo>
                  <a:lnTo>
                    <a:pt x="214" y="208"/>
                  </a:lnTo>
                  <a:lnTo>
                    <a:pt x="126" y="268"/>
                  </a:lnTo>
                  <a:lnTo>
                    <a:pt x="41" y="335"/>
                  </a:lnTo>
                  <a:lnTo>
                    <a:pt x="0" y="371"/>
                  </a:lnTo>
                  <a:lnTo>
                    <a:pt x="60" y="400"/>
                  </a:lnTo>
                  <a:lnTo>
                    <a:pt x="172" y="468"/>
                  </a:lnTo>
                  <a:lnTo>
                    <a:pt x="276" y="548"/>
                  </a:lnTo>
                  <a:lnTo>
                    <a:pt x="368" y="640"/>
                  </a:lnTo>
                  <a:lnTo>
                    <a:pt x="449" y="743"/>
                  </a:lnTo>
                  <a:lnTo>
                    <a:pt x="517" y="855"/>
                  </a:lnTo>
                  <a:lnTo>
                    <a:pt x="571" y="976"/>
                  </a:lnTo>
                  <a:lnTo>
                    <a:pt x="610" y="1104"/>
                  </a:lnTo>
                  <a:lnTo>
                    <a:pt x="623" y="1170"/>
                  </a:lnTo>
                  <a:lnTo>
                    <a:pt x="723" y="1170"/>
                  </a:lnTo>
                  <a:lnTo>
                    <a:pt x="740" y="1084"/>
                  </a:lnTo>
                  <a:lnTo>
                    <a:pt x="790" y="916"/>
                  </a:lnTo>
                  <a:lnTo>
                    <a:pt x="862" y="759"/>
                  </a:lnTo>
                  <a:lnTo>
                    <a:pt x="950" y="612"/>
                  </a:lnTo>
                  <a:lnTo>
                    <a:pt x="1055" y="476"/>
                  </a:lnTo>
                  <a:lnTo>
                    <a:pt x="1176" y="355"/>
                  </a:lnTo>
                  <a:lnTo>
                    <a:pt x="1310" y="250"/>
                  </a:lnTo>
                  <a:lnTo>
                    <a:pt x="1457" y="161"/>
                  </a:lnTo>
                  <a:lnTo>
                    <a:pt x="1535" y="124"/>
                  </a:lnTo>
                  <a:close/>
                </a:path>
              </a:pathLst>
            </a:custGeom>
            <a:solidFill>
              <a:srgbClr val="868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79" name="Freeform 24"/>
            <p:cNvSpPr>
              <a:spLocks/>
            </p:cNvSpPr>
            <p:nvPr/>
          </p:nvSpPr>
          <p:spPr bwMode="auto">
            <a:xfrm>
              <a:off x="4022" y="3681"/>
              <a:ext cx="564" cy="245"/>
            </a:xfrm>
            <a:custGeom>
              <a:avLst/>
              <a:gdLst>
                <a:gd name="T0" fmla="*/ 1436 w 1691"/>
                <a:gd name="T1" fmla="*/ 737 h 737"/>
                <a:gd name="T2" fmla="*/ 1472 w 1691"/>
                <a:gd name="T3" fmla="*/ 737 h 737"/>
                <a:gd name="T4" fmla="*/ 1531 w 1691"/>
                <a:gd name="T5" fmla="*/ 730 h 737"/>
                <a:gd name="T6" fmla="*/ 1580 w 1691"/>
                <a:gd name="T7" fmla="*/ 719 h 737"/>
                <a:gd name="T8" fmla="*/ 1619 w 1691"/>
                <a:gd name="T9" fmla="*/ 703 h 737"/>
                <a:gd name="T10" fmla="*/ 1648 w 1691"/>
                <a:gd name="T11" fmla="*/ 683 h 737"/>
                <a:gd name="T12" fmla="*/ 1668 w 1691"/>
                <a:gd name="T13" fmla="*/ 660 h 737"/>
                <a:gd name="T14" fmla="*/ 1687 w 1691"/>
                <a:gd name="T15" fmla="*/ 621 h 737"/>
                <a:gd name="T16" fmla="*/ 1691 w 1691"/>
                <a:gd name="T17" fmla="*/ 568 h 737"/>
                <a:gd name="T18" fmla="*/ 1681 w 1691"/>
                <a:gd name="T19" fmla="*/ 517 h 737"/>
                <a:gd name="T20" fmla="*/ 1657 w 1691"/>
                <a:gd name="T21" fmla="*/ 460 h 737"/>
                <a:gd name="T22" fmla="*/ 1651 w 1691"/>
                <a:gd name="T23" fmla="*/ 451 h 737"/>
                <a:gd name="T24" fmla="*/ 1612 w 1691"/>
                <a:gd name="T25" fmla="*/ 385 h 737"/>
                <a:gd name="T26" fmla="*/ 1520 w 1691"/>
                <a:gd name="T27" fmla="*/ 269 h 737"/>
                <a:gd name="T28" fmla="*/ 1415 w 1691"/>
                <a:gd name="T29" fmla="*/ 176 h 737"/>
                <a:gd name="T30" fmla="*/ 1301 w 1691"/>
                <a:gd name="T31" fmla="*/ 102 h 737"/>
                <a:gd name="T32" fmla="*/ 1178 w 1691"/>
                <a:gd name="T33" fmla="*/ 49 h 737"/>
                <a:gd name="T34" fmla="*/ 1050 w 1691"/>
                <a:gd name="T35" fmla="*/ 15 h 737"/>
                <a:gd name="T36" fmla="*/ 921 w 1691"/>
                <a:gd name="T37" fmla="*/ 0 h 737"/>
                <a:gd name="T38" fmla="*/ 790 w 1691"/>
                <a:gd name="T39" fmla="*/ 4 h 737"/>
                <a:gd name="T40" fmla="*/ 660 w 1691"/>
                <a:gd name="T41" fmla="*/ 26 h 737"/>
                <a:gd name="T42" fmla="*/ 536 w 1691"/>
                <a:gd name="T43" fmla="*/ 66 h 737"/>
                <a:gd name="T44" fmla="*/ 418 w 1691"/>
                <a:gd name="T45" fmla="*/ 124 h 737"/>
                <a:gd name="T46" fmla="*/ 310 w 1691"/>
                <a:gd name="T47" fmla="*/ 199 h 737"/>
                <a:gd name="T48" fmla="*/ 212 w 1691"/>
                <a:gd name="T49" fmla="*/ 291 h 737"/>
                <a:gd name="T50" fmla="*/ 130 w 1691"/>
                <a:gd name="T51" fmla="*/ 399 h 737"/>
                <a:gd name="T52" fmla="*/ 64 w 1691"/>
                <a:gd name="T53" fmla="*/ 523 h 737"/>
                <a:gd name="T54" fmla="*/ 15 w 1691"/>
                <a:gd name="T55" fmla="*/ 661 h 737"/>
                <a:gd name="T56" fmla="*/ 0 w 1691"/>
                <a:gd name="T57" fmla="*/ 737 h 737"/>
                <a:gd name="T58" fmla="*/ 1436 w 1691"/>
                <a:gd name="T59" fmla="*/ 737 h 737"/>
                <a:gd name="T60" fmla="*/ 1436 w 1691"/>
                <a:gd name="T61" fmla="*/ 73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1" h="737">
                  <a:moveTo>
                    <a:pt x="1436" y="737"/>
                  </a:moveTo>
                  <a:lnTo>
                    <a:pt x="1472" y="737"/>
                  </a:lnTo>
                  <a:lnTo>
                    <a:pt x="1531" y="730"/>
                  </a:lnTo>
                  <a:lnTo>
                    <a:pt x="1580" y="719"/>
                  </a:lnTo>
                  <a:lnTo>
                    <a:pt x="1619" y="703"/>
                  </a:lnTo>
                  <a:lnTo>
                    <a:pt x="1648" y="683"/>
                  </a:lnTo>
                  <a:lnTo>
                    <a:pt x="1668" y="660"/>
                  </a:lnTo>
                  <a:lnTo>
                    <a:pt x="1687" y="621"/>
                  </a:lnTo>
                  <a:lnTo>
                    <a:pt x="1691" y="568"/>
                  </a:lnTo>
                  <a:lnTo>
                    <a:pt x="1681" y="517"/>
                  </a:lnTo>
                  <a:lnTo>
                    <a:pt x="1657" y="460"/>
                  </a:lnTo>
                  <a:lnTo>
                    <a:pt x="1651" y="451"/>
                  </a:lnTo>
                  <a:lnTo>
                    <a:pt x="1612" y="385"/>
                  </a:lnTo>
                  <a:lnTo>
                    <a:pt x="1520" y="269"/>
                  </a:lnTo>
                  <a:lnTo>
                    <a:pt x="1415" y="176"/>
                  </a:lnTo>
                  <a:lnTo>
                    <a:pt x="1301" y="102"/>
                  </a:lnTo>
                  <a:lnTo>
                    <a:pt x="1178" y="49"/>
                  </a:lnTo>
                  <a:lnTo>
                    <a:pt x="1050" y="15"/>
                  </a:lnTo>
                  <a:lnTo>
                    <a:pt x="921" y="0"/>
                  </a:lnTo>
                  <a:lnTo>
                    <a:pt x="790" y="4"/>
                  </a:lnTo>
                  <a:lnTo>
                    <a:pt x="660" y="26"/>
                  </a:lnTo>
                  <a:lnTo>
                    <a:pt x="536" y="66"/>
                  </a:lnTo>
                  <a:lnTo>
                    <a:pt x="418" y="124"/>
                  </a:lnTo>
                  <a:lnTo>
                    <a:pt x="310" y="199"/>
                  </a:lnTo>
                  <a:lnTo>
                    <a:pt x="212" y="291"/>
                  </a:lnTo>
                  <a:lnTo>
                    <a:pt x="130" y="399"/>
                  </a:lnTo>
                  <a:lnTo>
                    <a:pt x="64" y="523"/>
                  </a:lnTo>
                  <a:lnTo>
                    <a:pt x="15" y="661"/>
                  </a:lnTo>
                  <a:lnTo>
                    <a:pt x="0" y="737"/>
                  </a:lnTo>
                  <a:lnTo>
                    <a:pt x="1436" y="737"/>
                  </a:lnTo>
                  <a:lnTo>
                    <a:pt x="1436" y="737"/>
                  </a:lnTo>
                  <a:close/>
                </a:path>
              </a:pathLst>
            </a:custGeom>
            <a:solidFill>
              <a:srgbClr val="E4E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80" name="Freeform 25"/>
            <p:cNvSpPr>
              <a:spLocks/>
            </p:cNvSpPr>
            <p:nvPr/>
          </p:nvSpPr>
          <p:spPr bwMode="auto">
            <a:xfrm>
              <a:off x="4022" y="3680"/>
              <a:ext cx="406" cy="246"/>
            </a:xfrm>
            <a:custGeom>
              <a:avLst/>
              <a:gdLst>
                <a:gd name="T0" fmla="*/ 1217 w 1217"/>
                <a:gd name="T1" fmla="*/ 67 h 738"/>
                <a:gd name="T2" fmla="*/ 1167 w 1217"/>
                <a:gd name="T3" fmla="*/ 49 h 738"/>
                <a:gd name="T4" fmla="*/ 1067 w 1217"/>
                <a:gd name="T5" fmla="*/ 20 h 738"/>
                <a:gd name="T6" fmla="*/ 968 w 1217"/>
                <a:gd name="T7" fmla="*/ 4 h 738"/>
                <a:gd name="T8" fmla="*/ 867 w 1217"/>
                <a:gd name="T9" fmla="*/ 0 h 738"/>
                <a:gd name="T10" fmla="*/ 769 w 1217"/>
                <a:gd name="T11" fmla="*/ 7 h 738"/>
                <a:gd name="T12" fmla="*/ 673 w 1217"/>
                <a:gd name="T13" fmla="*/ 24 h 738"/>
                <a:gd name="T14" fmla="*/ 581 w 1217"/>
                <a:gd name="T15" fmla="*/ 52 h 738"/>
                <a:gd name="T16" fmla="*/ 490 w 1217"/>
                <a:gd name="T17" fmla="*/ 89 h 738"/>
                <a:gd name="T18" fmla="*/ 405 w 1217"/>
                <a:gd name="T19" fmla="*/ 135 h 738"/>
                <a:gd name="T20" fmla="*/ 326 w 1217"/>
                <a:gd name="T21" fmla="*/ 191 h 738"/>
                <a:gd name="T22" fmla="*/ 252 w 1217"/>
                <a:gd name="T23" fmla="*/ 256 h 738"/>
                <a:gd name="T24" fmla="*/ 188 w 1217"/>
                <a:gd name="T25" fmla="*/ 328 h 738"/>
                <a:gd name="T26" fmla="*/ 128 w 1217"/>
                <a:gd name="T27" fmla="*/ 407 h 738"/>
                <a:gd name="T28" fmla="*/ 79 w 1217"/>
                <a:gd name="T29" fmla="*/ 494 h 738"/>
                <a:gd name="T30" fmla="*/ 39 w 1217"/>
                <a:gd name="T31" fmla="*/ 587 h 738"/>
                <a:gd name="T32" fmla="*/ 10 w 1217"/>
                <a:gd name="T33" fmla="*/ 687 h 738"/>
                <a:gd name="T34" fmla="*/ 0 w 1217"/>
                <a:gd name="T35" fmla="*/ 738 h 738"/>
                <a:gd name="T36" fmla="*/ 680 w 1217"/>
                <a:gd name="T37" fmla="*/ 738 h 738"/>
                <a:gd name="T38" fmla="*/ 690 w 1217"/>
                <a:gd name="T39" fmla="*/ 682 h 738"/>
                <a:gd name="T40" fmla="*/ 725 w 1217"/>
                <a:gd name="T41" fmla="*/ 573 h 738"/>
                <a:gd name="T42" fmla="*/ 771 w 1217"/>
                <a:gd name="T43" fmla="*/ 471 h 738"/>
                <a:gd name="T44" fmla="*/ 830 w 1217"/>
                <a:gd name="T45" fmla="*/ 377 h 738"/>
                <a:gd name="T46" fmla="*/ 899 w 1217"/>
                <a:gd name="T47" fmla="*/ 289 h 738"/>
                <a:gd name="T48" fmla="*/ 980 w 1217"/>
                <a:gd name="T49" fmla="*/ 213 h 738"/>
                <a:gd name="T50" fmla="*/ 1069 w 1217"/>
                <a:gd name="T51" fmla="*/ 147 h 738"/>
                <a:gd name="T52" fmla="*/ 1165 w 1217"/>
                <a:gd name="T53" fmla="*/ 90 h 738"/>
                <a:gd name="T54" fmla="*/ 1217 w 1217"/>
                <a:gd name="T55" fmla="*/ 67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17" h="738">
                  <a:moveTo>
                    <a:pt x="1217" y="67"/>
                  </a:moveTo>
                  <a:lnTo>
                    <a:pt x="1167" y="49"/>
                  </a:lnTo>
                  <a:lnTo>
                    <a:pt x="1067" y="20"/>
                  </a:lnTo>
                  <a:lnTo>
                    <a:pt x="968" y="4"/>
                  </a:lnTo>
                  <a:lnTo>
                    <a:pt x="867" y="0"/>
                  </a:lnTo>
                  <a:lnTo>
                    <a:pt x="769" y="7"/>
                  </a:lnTo>
                  <a:lnTo>
                    <a:pt x="673" y="24"/>
                  </a:lnTo>
                  <a:lnTo>
                    <a:pt x="581" y="52"/>
                  </a:lnTo>
                  <a:lnTo>
                    <a:pt x="490" y="89"/>
                  </a:lnTo>
                  <a:lnTo>
                    <a:pt x="405" y="135"/>
                  </a:lnTo>
                  <a:lnTo>
                    <a:pt x="326" y="191"/>
                  </a:lnTo>
                  <a:lnTo>
                    <a:pt x="252" y="256"/>
                  </a:lnTo>
                  <a:lnTo>
                    <a:pt x="188" y="328"/>
                  </a:lnTo>
                  <a:lnTo>
                    <a:pt x="128" y="407"/>
                  </a:lnTo>
                  <a:lnTo>
                    <a:pt x="79" y="494"/>
                  </a:lnTo>
                  <a:lnTo>
                    <a:pt x="39" y="587"/>
                  </a:lnTo>
                  <a:lnTo>
                    <a:pt x="10" y="687"/>
                  </a:lnTo>
                  <a:lnTo>
                    <a:pt x="0" y="738"/>
                  </a:lnTo>
                  <a:lnTo>
                    <a:pt x="680" y="738"/>
                  </a:lnTo>
                  <a:lnTo>
                    <a:pt x="690" y="682"/>
                  </a:lnTo>
                  <a:lnTo>
                    <a:pt x="725" y="573"/>
                  </a:lnTo>
                  <a:lnTo>
                    <a:pt x="771" y="471"/>
                  </a:lnTo>
                  <a:lnTo>
                    <a:pt x="830" y="377"/>
                  </a:lnTo>
                  <a:lnTo>
                    <a:pt x="899" y="289"/>
                  </a:lnTo>
                  <a:lnTo>
                    <a:pt x="980" y="213"/>
                  </a:lnTo>
                  <a:lnTo>
                    <a:pt x="1069" y="147"/>
                  </a:lnTo>
                  <a:lnTo>
                    <a:pt x="1165" y="90"/>
                  </a:lnTo>
                  <a:lnTo>
                    <a:pt x="1217" y="67"/>
                  </a:lnTo>
                  <a:close/>
                </a:path>
              </a:pathLst>
            </a:custGeom>
            <a:solidFill>
              <a:srgbClr val="C8C7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81" name="Freeform 26"/>
            <p:cNvSpPr>
              <a:spLocks/>
            </p:cNvSpPr>
            <p:nvPr/>
          </p:nvSpPr>
          <p:spPr bwMode="auto">
            <a:xfrm>
              <a:off x="2559" y="3629"/>
              <a:ext cx="681" cy="297"/>
            </a:xfrm>
            <a:custGeom>
              <a:avLst/>
              <a:gdLst>
                <a:gd name="T0" fmla="*/ 35 w 2045"/>
                <a:gd name="T1" fmla="*/ 573 h 891"/>
                <a:gd name="T2" fmla="*/ 29 w 2045"/>
                <a:gd name="T3" fmla="*/ 583 h 891"/>
                <a:gd name="T4" fmla="*/ 9 w 2045"/>
                <a:gd name="T5" fmla="*/ 647 h 891"/>
                <a:gd name="T6" fmla="*/ 0 w 2045"/>
                <a:gd name="T7" fmla="*/ 703 h 891"/>
                <a:gd name="T8" fmla="*/ 4 w 2045"/>
                <a:gd name="T9" fmla="*/ 762 h 891"/>
                <a:gd name="T10" fmla="*/ 22 w 2045"/>
                <a:gd name="T11" fmla="*/ 805 h 891"/>
                <a:gd name="T12" fmla="*/ 40 w 2045"/>
                <a:gd name="T13" fmla="*/ 831 h 891"/>
                <a:gd name="T14" fmla="*/ 66 w 2045"/>
                <a:gd name="T15" fmla="*/ 853 h 891"/>
                <a:gd name="T16" fmla="*/ 101 w 2045"/>
                <a:gd name="T17" fmla="*/ 871 h 891"/>
                <a:gd name="T18" fmla="*/ 146 w 2045"/>
                <a:gd name="T19" fmla="*/ 884 h 891"/>
                <a:gd name="T20" fmla="*/ 200 w 2045"/>
                <a:gd name="T21" fmla="*/ 891 h 891"/>
                <a:gd name="T22" fmla="*/ 233 w 2045"/>
                <a:gd name="T23" fmla="*/ 891 h 891"/>
                <a:gd name="T24" fmla="*/ 233 w 2045"/>
                <a:gd name="T25" fmla="*/ 891 h 891"/>
                <a:gd name="T26" fmla="*/ 2045 w 2045"/>
                <a:gd name="T27" fmla="*/ 891 h 891"/>
                <a:gd name="T28" fmla="*/ 2037 w 2045"/>
                <a:gd name="T29" fmla="*/ 844 h 891"/>
                <a:gd name="T30" fmla="*/ 2012 w 2045"/>
                <a:gd name="T31" fmla="*/ 753 h 891"/>
                <a:gd name="T32" fmla="*/ 1980 w 2045"/>
                <a:gd name="T33" fmla="*/ 664 h 891"/>
                <a:gd name="T34" fmla="*/ 1940 w 2045"/>
                <a:gd name="T35" fmla="*/ 579 h 891"/>
                <a:gd name="T36" fmla="*/ 1894 w 2045"/>
                <a:gd name="T37" fmla="*/ 498 h 891"/>
                <a:gd name="T38" fmla="*/ 1841 w 2045"/>
                <a:gd name="T39" fmla="*/ 423 h 891"/>
                <a:gd name="T40" fmla="*/ 1782 w 2045"/>
                <a:gd name="T41" fmla="*/ 351 h 891"/>
                <a:gd name="T42" fmla="*/ 1717 w 2045"/>
                <a:gd name="T43" fmla="*/ 287 h 891"/>
                <a:gd name="T44" fmla="*/ 1646 w 2045"/>
                <a:gd name="T45" fmla="*/ 226 h 891"/>
                <a:gd name="T46" fmla="*/ 1571 w 2045"/>
                <a:gd name="T47" fmla="*/ 173 h 891"/>
                <a:gd name="T48" fmla="*/ 1491 w 2045"/>
                <a:gd name="T49" fmla="*/ 125 h 891"/>
                <a:gd name="T50" fmla="*/ 1407 w 2045"/>
                <a:gd name="T51" fmla="*/ 85 h 891"/>
                <a:gd name="T52" fmla="*/ 1318 w 2045"/>
                <a:gd name="T53" fmla="*/ 52 h 891"/>
                <a:gd name="T54" fmla="*/ 1227 w 2045"/>
                <a:gd name="T55" fmla="*/ 26 h 891"/>
                <a:gd name="T56" fmla="*/ 1132 w 2045"/>
                <a:gd name="T57" fmla="*/ 9 h 891"/>
                <a:gd name="T58" fmla="*/ 1034 w 2045"/>
                <a:gd name="T59" fmla="*/ 0 h 891"/>
                <a:gd name="T60" fmla="*/ 985 w 2045"/>
                <a:gd name="T61" fmla="*/ 0 h 891"/>
                <a:gd name="T62" fmla="*/ 909 w 2045"/>
                <a:gd name="T63" fmla="*/ 1 h 891"/>
                <a:gd name="T64" fmla="*/ 759 w 2045"/>
                <a:gd name="T65" fmla="*/ 23 h 891"/>
                <a:gd name="T66" fmla="*/ 618 w 2045"/>
                <a:gd name="T67" fmla="*/ 63 h 891"/>
                <a:gd name="T68" fmla="*/ 485 w 2045"/>
                <a:gd name="T69" fmla="*/ 122 h 891"/>
                <a:gd name="T70" fmla="*/ 362 w 2045"/>
                <a:gd name="T71" fmla="*/ 197 h 891"/>
                <a:gd name="T72" fmla="*/ 251 w 2045"/>
                <a:gd name="T73" fmla="*/ 288 h 891"/>
                <a:gd name="T74" fmla="*/ 153 w 2045"/>
                <a:gd name="T75" fmla="*/ 393 h 891"/>
                <a:gd name="T76" fmla="*/ 69 w 2045"/>
                <a:gd name="T77" fmla="*/ 510 h 891"/>
                <a:gd name="T78" fmla="*/ 35 w 2045"/>
                <a:gd name="T79" fmla="*/ 573 h 891"/>
                <a:gd name="T80" fmla="*/ 35 w 2045"/>
                <a:gd name="T81" fmla="*/ 57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45" h="891">
                  <a:moveTo>
                    <a:pt x="35" y="573"/>
                  </a:moveTo>
                  <a:lnTo>
                    <a:pt x="29" y="583"/>
                  </a:lnTo>
                  <a:lnTo>
                    <a:pt x="9" y="647"/>
                  </a:lnTo>
                  <a:lnTo>
                    <a:pt x="0" y="703"/>
                  </a:lnTo>
                  <a:lnTo>
                    <a:pt x="4" y="762"/>
                  </a:lnTo>
                  <a:lnTo>
                    <a:pt x="22" y="805"/>
                  </a:lnTo>
                  <a:lnTo>
                    <a:pt x="40" y="831"/>
                  </a:lnTo>
                  <a:lnTo>
                    <a:pt x="66" y="853"/>
                  </a:lnTo>
                  <a:lnTo>
                    <a:pt x="101" y="871"/>
                  </a:lnTo>
                  <a:lnTo>
                    <a:pt x="146" y="884"/>
                  </a:lnTo>
                  <a:lnTo>
                    <a:pt x="200" y="891"/>
                  </a:lnTo>
                  <a:lnTo>
                    <a:pt x="233" y="891"/>
                  </a:lnTo>
                  <a:lnTo>
                    <a:pt x="233" y="891"/>
                  </a:lnTo>
                  <a:lnTo>
                    <a:pt x="2045" y="891"/>
                  </a:lnTo>
                  <a:lnTo>
                    <a:pt x="2037" y="844"/>
                  </a:lnTo>
                  <a:lnTo>
                    <a:pt x="2012" y="753"/>
                  </a:lnTo>
                  <a:lnTo>
                    <a:pt x="1980" y="664"/>
                  </a:lnTo>
                  <a:lnTo>
                    <a:pt x="1940" y="579"/>
                  </a:lnTo>
                  <a:lnTo>
                    <a:pt x="1894" y="498"/>
                  </a:lnTo>
                  <a:lnTo>
                    <a:pt x="1841" y="423"/>
                  </a:lnTo>
                  <a:lnTo>
                    <a:pt x="1782" y="351"/>
                  </a:lnTo>
                  <a:lnTo>
                    <a:pt x="1717" y="287"/>
                  </a:lnTo>
                  <a:lnTo>
                    <a:pt x="1646" y="226"/>
                  </a:lnTo>
                  <a:lnTo>
                    <a:pt x="1571" y="173"/>
                  </a:lnTo>
                  <a:lnTo>
                    <a:pt x="1491" y="125"/>
                  </a:lnTo>
                  <a:lnTo>
                    <a:pt x="1407" y="85"/>
                  </a:lnTo>
                  <a:lnTo>
                    <a:pt x="1318" y="52"/>
                  </a:lnTo>
                  <a:lnTo>
                    <a:pt x="1227" y="26"/>
                  </a:lnTo>
                  <a:lnTo>
                    <a:pt x="1132" y="9"/>
                  </a:lnTo>
                  <a:lnTo>
                    <a:pt x="1034" y="0"/>
                  </a:lnTo>
                  <a:lnTo>
                    <a:pt x="985" y="0"/>
                  </a:lnTo>
                  <a:lnTo>
                    <a:pt x="909" y="1"/>
                  </a:lnTo>
                  <a:lnTo>
                    <a:pt x="759" y="23"/>
                  </a:lnTo>
                  <a:lnTo>
                    <a:pt x="618" y="63"/>
                  </a:lnTo>
                  <a:lnTo>
                    <a:pt x="485" y="122"/>
                  </a:lnTo>
                  <a:lnTo>
                    <a:pt x="362" y="197"/>
                  </a:lnTo>
                  <a:lnTo>
                    <a:pt x="251" y="288"/>
                  </a:lnTo>
                  <a:lnTo>
                    <a:pt x="153" y="393"/>
                  </a:lnTo>
                  <a:lnTo>
                    <a:pt x="69" y="510"/>
                  </a:lnTo>
                  <a:lnTo>
                    <a:pt x="35" y="573"/>
                  </a:lnTo>
                  <a:lnTo>
                    <a:pt x="35" y="573"/>
                  </a:lnTo>
                  <a:close/>
                </a:path>
              </a:pathLst>
            </a:custGeom>
            <a:solidFill>
              <a:srgbClr val="9EA2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2559" y="3629"/>
              <a:ext cx="431" cy="297"/>
            </a:xfrm>
            <a:custGeom>
              <a:avLst/>
              <a:gdLst>
                <a:gd name="T0" fmla="*/ 652 w 1295"/>
                <a:gd name="T1" fmla="*/ 573 h 891"/>
                <a:gd name="T2" fmla="*/ 652 w 1295"/>
                <a:gd name="T3" fmla="*/ 573 h 891"/>
                <a:gd name="T4" fmla="*/ 678 w 1295"/>
                <a:gd name="T5" fmla="*/ 526 h 891"/>
                <a:gd name="T6" fmla="*/ 737 w 1295"/>
                <a:gd name="T7" fmla="*/ 438 h 891"/>
                <a:gd name="T8" fmla="*/ 804 w 1295"/>
                <a:gd name="T9" fmla="*/ 356 h 891"/>
                <a:gd name="T10" fmla="*/ 879 w 1295"/>
                <a:gd name="T11" fmla="*/ 279 h 891"/>
                <a:gd name="T12" fmla="*/ 961 w 1295"/>
                <a:gd name="T13" fmla="*/ 213 h 891"/>
                <a:gd name="T14" fmla="*/ 1049 w 1295"/>
                <a:gd name="T15" fmla="*/ 153 h 891"/>
                <a:gd name="T16" fmla="*/ 1144 w 1295"/>
                <a:gd name="T17" fmla="*/ 102 h 891"/>
                <a:gd name="T18" fmla="*/ 1243 w 1295"/>
                <a:gd name="T19" fmla="*/ 62 h 891"/>
                <a:gd name="T20" fmla="*/ 1295 w 1295"/>
                <a:gd name="T21" fmla="*/ 45 h 891"/>
                <a:gd name="T22" fmla="*/ 1220 w 1295"/>
                <a:gd name="T23" fmla="*/ 25 h 891"/>
                <a:gd name="T24" fmla="*/ 1066 w 1295"/>
                <a:gd name="T25" fmla="*/ 1 h 891"/>
                <a:gd name="T26" fmla="*/ 985 w 1295"/>
                <a:gd name="T27" fmla="*/ 0 h 891"/>
                <a:gd name="T28" fmla="*/ 909 w 1295"/>
                <a:gd name="T29" fmla="*/ 1 h 891"/>
                <a:gd name="T30" fmla="*/ 759 w 1295"/>
                <a:gd name="T31" fmla="*/ 23 h 891"/>
                <a:gd name="T32" fmla="*/ 618 w 1295"/>
                <a:gd name="T33" fmla="*/ 63 h 891"/>
                <a:gd name="T34" fmla="*/ 485 w 1295"/>
                <a:gd name="T35" fmla="*/ 122 h 891"/>
                <a:gd name="T36" fmla="*/ 362 w 1295"/>
                <a:gd name="T37" fmla="*/ 197 h 891"/>
                <a:gd name="T38" fmla="*/ 251 w 1295"/>
                <a:gd name="T39" fmla="*/ 288 h 891"/>
                <a:gd name="T40" fmla="*/ 153 w 1295"/>
                <a:gd name="T41" fmla="*/ 393 h 891"/>
                <a:gd name="T42" fmla="*/ 69 w 1295"/>
                <a:gd name="T43" fmla="*/ 510 h 891"/>
                <a:gd name="T44" fmla="*/ 35 w 1295"/>
                <a:gd name="T45" fmla="*/ 573 h 891"/>
                <a:gd name="T46" fmla="*/ 35 w 1295"/>
                <a:gd name="T47" fmla="*/ 573 h 891"/>
                <a:gd name="T48" fmla="*/ 29 w 1295"/>
                <a:gd name="T49" fmla="*/ 583 h 891"/>
                <a:gd name="T50" fmla="*/ 9 w 1295"/>
                <a:gd name="T51" fmla="*/ 647 h 891"/>
                <a:gd name="T52" fmla="*/ 0 w 1295"/>
                <a:gd name="T53" fmla="*/ 703 h 891"/>
                <a:gd name="T54" fmla="*/ 4 w 1295"/>
                <a:gd name="T55" fmla="*/ 762 h 891"/>
                <a:gd name="T56" fmla="*/ 22 w 1295"/>
                <a:gd name="T57" fmla="*/ 805 h 891"/>
                <a:gd name="T58" fmla="*/ 40 w 1295"/>
                <a:gd name="T59" fmla="*/ 831 h 891"/>
                <a:gd name="T60" fmla="*/ 66 w 1295"/>
                <a:gd name="T61" fmla="*/ 853 h 891"/>
                <a:gd name="T62" fmla="*/ 101 w 1295"/>
                <a:gd name="T63" fmla="*/ 871 h 891"/>
                <a:gd name="T64" fmla="*/ 146 w 1295"/>
                <a:gd name="T65" fmla="*/ 884 h 891"/>
                <a:gd name="T66" fmla="*/ 200 w 1295"/>
                <a:gd name="T67" fmla="*/ 891 h 891"/>
                <a:gd name="T68" fmla="*/ 233 w 1295"/>
                <a:gd name="T69" fmla="*/ 891 h 891"/>
                <a:gd name="T70" fmla="*/ 233 w 1295"/>
                <a:gd name="T71" fmla="*/ 891 h 891"/>
                <a:gd name="T72" fmla="*/ 851 w 1295"/>
                <a:gd name="T73" fmla="*/ 891 h 891"/>
                <a:gd name="T74" fmla="*/ 820 w 1295"/>
                <a:gd name="T75" fmla="*/ 891 h 891"/>
                <a:gd name="T76" fmla="*/ 765 w 1295"/>
                <a:gd name="T77" fmla="*/ 884 h 891"/>
                <a:gd name="T78" fmla="*/ 720 w 1295"/>
                <a:gd name="T79" fmla="*/ 871 h 891"/>
                <a:gd name="T80" fmla="*/ 684 w 1295"/>
                <a:gd name="T81" fmla="*/ 853 h 891"/>
                <a:gd name="T82" fmla="*/ 658 w 1295"/>
                <a:gd name="T83" fmla="*/ 831 h 891"/>
                <a:gd name="T84" fmla="*/ 639 w 1295"/>
                <a:gd name="T85" fmla="*/ 805 h 891"/>
                <a:gd name="T86" fmla="*/ 622 w 1295"/>
                <a:gd name="T87" fmla="*/ 762 h 891"/>
                <a:gd name="T88" fmla="*/ 618 w 1295"/>
                <a:gd name="T89" fmla="*/ 703 h 891"/>
                <a:gd name="T90" fmla="*/ 627 w 1295"/>
                <a:gd name="T91" fmla="*/ 647 h 891"/>
                <a:gd name="T92" fmla="*/ 648 w 1295"/>
                <a:gd name="T93" fmla="*/ 583 h 891"/>
                <a:gd name="T94" fmla="*/ 652 w 1295"/>
                <a:gd name="T95" fmla="*/ 57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95" h="891">
                  <a:moveTo>
                    <a:pt x="652" y="573"/>
                  </a:moveTo>
                  <a:lnTo>
                    <a:pt x="652" y="573"/>
                  </a:lnTo>
                  <a:lnTo>
                    <a:pt x="678" y="526"/>
                  </a:lnTo>
                  <a:lnTo>
                    <a:pt x="737" y="438"/>
                  </a:lnTo>
                  <a:lnTo>
                    <a:pt x="804" y="356"/>
                  </a:lnTo>
                  <a:lnTo>
                    <a:pt x="879" y="279"/>
                  </a:lnTo>
                  <a:lnTo>
                    <a:pt x="961" y="213"/>
                  </a:lnTo>
                  <a:lnTo>
                    <a:pt x="1049" y="153"/>
                  </a:lnTo>
                  <a:lnTo>
                    <a:pt x="1144" y="102"/>
                  </a:lnTo>
                  <a:lnTo>
                    <a:pt x="1243" y="62"/>
                  </a:lnTo>
                  <a:lnTo>
                    <a:pt x="1295" y="45"/>
                  </a:lnTo>
                  <a:lnTo>
                    <a:pt x="1220" y="25"/>
                  </a:lnTo>
                  <a:lnTo>
                    <a:pt x="1066" y="1"/>
                  </a:lnTo>
                  <a:lnTo>
                    <a:pt x="985" y="0"/>
                  </a:lnTo>
                  <a:lnTo>
                    <a:pt x="909" y="1"/>
                  </a:lnTo>
                  <a:lnTo>
                    <a:pt x="759" y="23"/>
                  </a:lnTo>
                  <a:lnTo>
                    <a:pt x="618" y="63"/>
                  </a:lnTo>
                  <a:lnTo>
                    <a:pt x="485" y="122"/>
                  </a:lnTo>
                  <a:lnTo>
                    <a:pt x="362" y="197"/>
                  </a:lnTo>
                  <a:lnTo>
                    <a:pt x="251" y="288"/>
                  </a:lnTo>
                  <a:lnTo>
                    <a:pt x="153" y="393"/>
                  </a:lnTo>
                  <a:lnTo>
                    <a:pt x="69" y="510"/>
                  </a:lnTo>
                  <a:lnTo>
                    <a:pt x="35" y="573"/>
                  </a:lnTo>
                  <a:lnTo>
                    <a:pt x="35" y="573"/>
                  </a:lnTo>
                  <a:lnTo>
                    <a:pt x="29" y="583"/>
                  </a:lnTo>
                  <a:lnTo>
                    <a:pt x="9" y="647"/>
                  </a:lnTo>
                  <a:lnTo>
                    <a:pt x="0" y="703"/>
                  </a:lnTo>
                  <a:lnTo>
                    <a:pt x="4" y="762"/>
                  </a:lnTo>
                  <a:lnTo>
                    <a:pt x="22" y="805"/>
                  </a:lnTo>
                  <a:lnTo>
                    <a:pt x="40" y="831"/>
                  </a:lnTo>
                  <a:lnTo>
                    <a:pt x="66" y="853"/>
                  </a:lnTo>
                  <a:lnTo>
                    <a:pt x="101" y="871"/>
                  </a:lnTo>
                  <a:lnTo>
                    <a:pt x="146" y="884"/>
                  </a:lnTo>
                  <a:lnTo>
                    <a:pt x="200" y="891"/>
                  </a:lnTo>
                  <a:lnTo>
                    <a:pt x="233" y="891"/>
                  </a:lnTo>
                  <a:lnTo>
                    <a:pt x="233" y="891"/>
                  </a:lnTo>
                  <a:lnTo>
                    <a:pt x="851" y="891"/>
                  </a:lnTo>
                  <a:lnTo>
                    <a:pt x="820" y="891"/>
                  </a:lnTo>
                  <a:lnTo>
                    <a:pt x="765" y="884"/>
                  </a:lnTo>
                  <a:lnTo>
                    <a:pt x="720" y="871"/>
                  </a:lnTo>
                  <a:lnTo>
                    <a:pt x="684" y="853"/>
                  </a:lnTo>
                  <a:lnTo>
                    <a:pt x="658" y="831"/>
                  </a:lnTo>
                  <a:lnTo>
                    <a:pt x="639" y="805"/>
                  </a:lnTo>
                  <a:lnTo>
                    <a:pt x="622" y="762"/>
                  </a:lnTo>
                  <a:lnTo>
                    <a:pt x="618" y="703"/>
                  </a:lnTo>
                  <a:lnTo>
                    <a:pt x="627" y="647"/>
                  </a:lnTo>
                  <a:lnTo>
                    <a:pt x="648" y="583"/>
                  </a:lnTo>
                  <a:lnTo>
                    <a:pt x="652" y="573"/>
                  </a:lnTo>
                  <a:close/>
                </a:path>
              </a:pathLst>
            </a:custGeom>
            <a:solidFill>
              <a:srgbClr val="868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>
                <a:solidFill>
                  <a:prstClr val="black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endParaRPr>
            </a:p>
          </p:txBody>
        </p:sp>
      </p:grpSp>
      <p:sp>
        <p:nvSpPr>
          <p:cNvPr id="83" name="구름 82"/>
          <p:cNvSpPr/>
          <p:nvPr/>
        </p:nvSpPr>
        <p:spPr>
          <a:xfrm>
            <a:off x="263508" y="3054810"/>
            <a:ext cx="4211676" cy="2385423"/>
          </a:xfrm>
          <a:prstGeom prst="cloud">
            <a:avLst/>
          </a:prstGeom>
          <a:solidFill>
            <a:schemeClr val="accent6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4" name="구름 83"/>
          <p:cNvSpPr/>
          <p:nvPr/>
        </p:nvSpPr>
        <p:spPr>
          <a:xfrm rot="9898080" flipV="1">
            <a:off x="2586218" y="3145725"/>
            <a:ext cx="3473135" cy="2236481"/>
          </a:xfrm>
          <a:prstGeom prst="cloud">
            <a:avLst/>
          </a:prstGeom>
          <a:solidFill>
            <a:srgbClr val="92C4BC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7" name="구름 96"/>
          <p:cNvSpPr/>
          <p:nvPr/>
        </p:nvSpPr>
        <p:spPr>
          <a:xfrm rot="20876615" flipV="1">
            <a:off x="557628" y="1355604"/>
            <a:ext cx="5262595" cy="3408363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8130" y="2446588"/>
            <a:ext cx="3914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“ </a:t>
            </a:r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장애인들도 이용할 수 있는</a:t>
            </a:r>
            <a:endParaRPr lang="en-US" altLang="ko-KR" sz="2400" b="1" dirty="0" smtClean="0">
              <a:solidFill>
                <a:schemeClr val="accent6">
                  <a:lumMod val="50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등산로를 확대하자</a:t>
            </a: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. 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32509" y="241069"/>
            <a:ext cx="3009207" cy="461665"/>
            <a:chOff x="332509" y="241069"/>
            <a:chExt cx="3009207" cy="461665"/>
          </a:xfrm>
        </p:grpSpPr>
        <p:sp>
          <p:nvSpPr>
            <p:cNvPr id="2" name="타원 1"/>
            <p:cNvSpPr/>
            <p:nvPr/>
          </p:nvSpPr>
          <p:spPr>
            <a:xfrm>
              <a:off x="349135" y="241069"/>
              <a:ext cx="490451" cy="461665"/>
            </a:xfrm>
            <a:prstGeom prst="ellipse">
              <a:avLst/>
            </a:prstGeom>
            <a:solidFill>
              <a:srgbClr val="E75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2509" y="2410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01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연구 배경 및 목적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98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2509" y="241069"/>
            <a:ext cx="385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참고 자료 및 데이터 출처</a:t>
            </a:r>
            <a:endParaRPr lang="ko-KR" altLang="en-US" sz="2400" b="1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389" y="974568"/>
            <a:ext cx="100670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산림청 </a:t>
            </a:r>
            <a:r>
              <a:rPr lang="en-US" altLang="ko-KR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등산로 데이터</a:t>
            </a:r>
          </a:p>
          <a:p>
            <a:r>
              <a:rPr lang="en-US" altLang="ko-KR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http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://www.forest.go.kr/newkfsweb/kfi/kfs/trail/trailInformation.do?pblicDataId=PBD0000041&amp;searchSrvc=&amp;</a:t>
            </a:r>
            <a:r>
              <a:rPr lang="en-US" altLang="ko-KR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tabs=3&amp;mn=K </a:t>
            </a:r>
          </a:p>
          <a:p>
            <a:r>
              <a:rPr lang="en-US" altLang="ko-KR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FS_38_04_03_03&amp;subTitle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=%EB%93%B1%EC%82%B0%EB%A1%9C%EC%A0%95%EB%B3%B4</a:t>
            </a:r>
          </a:p>
          <a:p>
            <a:endParaRPr lang="en-US" altLang="ko-KR" spc="-1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국가공간정보포털  </a:t>
            </a:r>
            <a:r>
              <a:rPr lang="en-US" altLang="ko-KR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등산로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 </a:t>
            </a:r>
          </a:p>
          <a:p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http://data.nsdi.go.kr/dataset/12890/resource/c2678be1-3eb5-4b7a-873e-7f0da1150e46?inner_span=True</a:t>
            </a:r>
          </a:p>
          <a:p>
            <a:endParaRPr lang="en-US" altLang="ko-KR" spc="-1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관리공단 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등산로 난이도 선정 방법 데이터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pc="-15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요청자료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</a:p>
          <a:p>
            <a:endParaRPr lang="en-US" altLang="ko-KR" spc="-1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한국임업진흥원 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pc="-15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산림정보</a:t>
            </a: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분석 </a:t>
            </a: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서비스</a:t>
            </a:r>
            <a:r>
              <a:rPr lang="en-US" altLang="ko-KR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: </a:t>
            </a: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내게 맞는 산 찾기</a:t>
            </a:r>
            <a:endParaRPr lang="ko-KR" altLang="en-US" spc="-1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en-US" altLang="ko-KR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http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://gis.kofpi.or.kr/gis/attrPage.do</a:t>
            </a:r>
          </a:p>
          <a:p>
            <a:endParaRPr lang="en-US" altLang="ko-KR" spc="-1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두루누비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국립공원 관리공단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한국산림복지진흥원 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현존하는 </a:t>
            </a:r>
            <a:r>
              <a:rPr lang="ko-KR" altLang="en-US" spc="-15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무장애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등산로 조사</a:t>
            </a:r>
          </a:p>
          <a:p>
            <a:endParaRPr lang="ko-KR" altLang="en-US" spc="-1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통계청 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운동 시설에 대한 장애인들의 선호도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en-US" altLang="ko-KR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장애인들이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필요로 하는 운동 시설</a:t>
            </a:r>
          </a:p>
          <a:p>
            <a:endParaRPr lang="ko-KR" altLang="en-US" spc="-1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네이버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기사 </a:t>
            </a: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pc="-150" dirty="0" err="1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크롤링</a:t>
            </a:r>
            <a:r>
              <a:rPr lang="en-US" altLang="ko-KR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endParaRPr lang="ko-KR" altLang="en-US" spc="-1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endParaRPr lang="ko-KR" altLang="en-US" spc="-15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논문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문화체육관광부 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- 2017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장애인 생활체육실태 조사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결과 보고서</a:t>
            </a:r>
          </a:p>
          <a:p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       논문 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산림청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한국환경생태학회</a:t>
            </a:r>
            <a:r>
              <a:rPr lang="en-US" altLang="ko-KR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)-</a:t>
            </a:r>
            <a:r>
              <a:rPr lang="ko-KR" altLang="en-US" spc="-15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국가 숲길 </a:t>
            </a:r>
            <a:r>
              <a:rPr lang="ko-KR" altLang="en-US" spc="-15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이용 등급 구분 및 안내 체계 구축 방안</a:t>
            </a:r>
          </a:p>
        </p:txBody>
      </p:sp>
    </p:spTree>
    <p:extLst>
      <p:ext uri="{BB962C8B-B14F-4D97-AF65-F5344CB8AC3E}">
        <p14:creationId xmlns:p14="http://schemas.microsoft.com/office/powerpoint/2010/main" val="176343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595629" y="1205534"/>
            <a:ext cx="42399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운동 시설에 대한 장애인들의 선호도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 운동 경험의 유무로 분류한 통계 조사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739726700"/>
              </p:ext>
            </p:extLst>
          </p:nvPr>
        </p:nvGraphicFramePr>
        <p:xfrm>
          <a:off x="112376" y="2674867"/>
          <a:ext cx="5907424" cy="3883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차트 32"/>
          <p:cNvGraphicFramePr/>
          <p:nvPr>
            <p:extLst>
              <p:ext uri="{D42A27DB-BD31-4B8C-83A1-F6EECF244321}">
                <p14:modId xmlns:p14="http://schemas.microsoft.com/office/powerpoint/2010/main" val="4177018062"/>
              </p:ext>
            </p:extLst>
          </p:nvPr>
        </p:nvGraphicFramePr>
        <p:xfrm>
          <a:off x="6019800" y="2674866"/>
          <a:ext cx="5907424" cy="3883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2016" y="2271921"/>
            <a:ext cx="548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 운동 </a:t>
            </a:r>
            <a:r>
              <a:rPr lang="ko-KR" altLang="en-US" sz="2000" dirty="0" err="1" smtClean="0">
                <a:solidFill>
                  <a:srgbClr val="E75B6C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비경험자</a:t>
            </a:r>
            <a:r>
              <a:rPr lang="ko-KR" altLang="en-US" sz="2000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이용하고 싶은 체육시설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3580" y="2271921"/>
            <a:ext cx="5253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 운동 </a:t>
            </a:r>
            <a:r>
              <a:rPr lang="ko-KR" altLang="en-US" sz="2000" dirty="0" smtClean="0">
                <a:solidFill>
                  <a:srgbClr val="0070C0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경험자</a:t>
            </a:r>
            <a:r>
              <a:rPr lang="ko-KR" altLang="en-US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가 이용하고 싶은 체육시설</a:t>
            </a:r>
            <a:r>
              <a:rPr lang="en-US" altLang="ko-KR" sz="2000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ko-KR" altLang="en-US" sz="2000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31200" y="241200"/>
            <a:ext cx="3009207" cy="461665"/>
            <a:chOff x="484909" y="393469"/>
            <a:chExt cx="3009207" cy="461665"/>
          </a:xfrm>
        </p:grpSpPr>
        <p:sp>
          <p:nvSpPr>
            <p:cNvPr id="10" name="타원 9"/>
            <p:cNvSpPr/>
            <p:nvPr/>
          </p:nvSpPr>
          <p:spPr>
            <a:xfrm>
              <a:off x="501535" y="393469"/>
              <a:ext cx="490451" cy="461665"/>
            </a:xfrm>
            <a:prstGeom prst="ellipse">
              <a:avLst/>
            </a:prstGeom>
            <a:solidFill>
              <a:srgbClr val="E75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4909" y="393469"/>
              <a:ext cx="30092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01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연구 배경 및 목적</a:t>
              </a:r>
              <a:endParaRPr lang="ko-KR" altLang="en-US" sz="2400" b="1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171411" y="6292735"/>
            <a:ext cx="3865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출처 </a:t>
            </a:r>
            <a:r>
              <a:rPr lang="en-US" altLang="ko-KR" sz="13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z="13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통계청</a:t>
            </a:r>
            <a:endParaRPr lang="ko-KR" altLang="en-US" sz="13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594800" y="1204035"/>
            <a:ext cx="42048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장애인들이 필요로 하는 운동 시설</a:t>
            </a: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체육시설에 설치해야 할 편의시설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t="5555" r="8272" b="19260"/>
          <a:stretch/>
        </p:blipFill>
        <p:spPr>
          <a:xfrm>
            <a:off x="465667" y="2755975"/>
            <a:ext cx="1928722" cy="190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8024" r="7407" b="20987"/>
          <a:stretch/>
        </p:blipFill>
        <p:spPr>
          <a:xfrm>
            <a:off x="2909194" y="2753239"/>
            <a:ext cx="1759539" cy="190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5" t="6790" r="23736" b="22346"/>
          <a:stretch/>
        </p:blipFill>
        <p:spPr>
          <a:xfrm>
            <a:off x="7513881" y="2753239"/>
            <a:ext cx="1671148" cy="190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9" r="11111" b="13210"/>
          <a:stretch/>
        </p:blipFill>
        <p:spPr>
          <a:xfrm>
            <a:off x="5183537" y="2753239"/>
            <a:ext cx="1965407" cy="191234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2346" r="8395" b="15555"/>
          <a:stretch/>
        </p:blipFill>
        <p:spPr>
          <a:xfrm>
            <a:off x="9827213" y="2755975"/>
            <a:ext cx="1836000" cy="1908000"/>
          </a:xfrm>
          <a:prstGeom prst="rect">
            <a:avLst/>
          </a:prstGeom>
        </p:spPr>
      </p:pic>
      <p:graphicFrame>
        <p:nvGraphicFramePr>
          <p:cNvPr id="41" name="차트 40"/>
          <p:cNvGraphicFramePr/>
          <p:nvPr>
            <p:extLst>
              <p:ext uri="{D42A27DB-BD31-4B8C-83A1-F6EECF244321}">
                <p14:modId xmlns:p14="http://schemas.microsoft.com/office/powerpoint/2010/main" val="2288195509"/>
              </p:ext>
            </p:extLst>
          </p:nvPr>
        </p:nvGraphicFramePr>
        <p:xfrm>
          <a:off x="2727551" y="4795713"/>
          <a:ext cx="2122824" cy="1226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차트 11"/>
          <p:cNvGraphicFramePr/>
          <p:nvPr>
            <p:extLst>
              <p:ext uri="{D42A27DB-BD31-4B8C-83A1-F6EECF244321}">
                <p14:modId xmlns:p14="http://schemas.microsoft.com/office/powerpoint/2010/main" val="427815014"/>
              </p:ext>
            </p:extLst>
          </p:nvPr>
        </p:nvGraphicFramePr>
        <p:xfrm>
          <a:off x="465667" y="4795713"/>
          <a:ext cx="2122824" cy="1226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2656783280"/>
              </p:ext>
            </p:extLst>
          </p:nvPr>
        </p:nvGraphicFramePr>
        <p:xfrm>
          <a:off x="5183538" y="4796444"/>
          <a:ext cx="2122824" cy="1226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1610495015"/>
              </p:ext>
            </p:extLst>
          </p:nvPr>
        </p:nvGraphicFramePr>
        <p:xfrm>
          <a:off x="7513881" y="4795713"/>
          <a:ext cx="2122824" cy="1226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3018981507"/>
              </p:ext>
            </p:extLst>
          </p:nvPr>
        </p:nvGraphicFramePr>
        <p:xfrm>
          <a:off x="9827213" y="4791626"/>
          <a:ext cx="2122824" cy="1226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4491" y="5887417"/>
            <a:ext cx="21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다니기 쉽게 만들어진 도로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7551" y="5887417"/>
            <a:ext cx="21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 전용 시설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55575" y="5887415"/>
            <a:ext cx="2250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장애인운동용품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기구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13200" y="5887416"/>
            <a:ext cx="21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승강기 휠체어 리프트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28000" y="5887415"/>
            <a:ext cx="21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 수영장 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입수시설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9135" y="241069"/>
            <a:ext cx="490451" cy="461665"/>
          </a:xfrm>
          <a:prstGeom prst="ellipse">
            <a:avLst/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32509" y="241069"/>
            <a:ext cx="300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연구 배경 및 목적</a:t>
            </a:r>
            <a:endParaRPr lang="ko-KR" altLang="en-US" sz="2400" b="1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71411" y="6292735"/>
            <a:ext cx="38654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출처 </a:t>
            </a:r>
            <a:r>
              <a:rPr lang="en-US" altLang="ko-KR" sz="13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: </a:t>
            </a:r>
            <a:r>
              <a:rPr lang="ko-KR" altLang="en-US" sz="1300" dirty="0" smtClean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통계청</a:t>
            </a:r>
            <a:endParaRPr lang="ko-KR" altLang="en-US" sz="13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13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/>
          <p:cNvSpPr/>
          <p:nvPr/>
        </p:nvSpPr>
        <p:spPr>
          <a:xfrm>
            <a:off x="2394065" y="2197542"/>
            <a:ext cx="7431578" cy="4874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49133" y="3065932"/>
            <a:ext cx="5486400" cy="360918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31200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3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94800" y="1129218"/>
            <a:ext cx="837216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장애인을 위한 길과 국가 정책 현황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장애인들이 이용할 수 있는 등산로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&amp; </a:t>
            </a:r>
            <a:r>
              <a:rPr lang="ko-KR" altLang="en-US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길에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대한 인식 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인프라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부족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7" y="3341420"/>
            <a:ext cx="4416955" cy="10752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52389" y="2952809"/>
            <a:ext cx="2179036" cy="341511"/>
          </a:xfrm>
          <a:prstGeom prst="rect">
            <a:avLst/>
          </a:prstGeom>
          <a:solidFill>
            <a:srgbClr val="F7F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60702" y="2881266"/>
            <a:ext cx="233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부족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49135" y="241069"/>
            <a:ext cx="490451" cy="461665"/>
          </a:xfrm>
          <a:prstGeom prst="ellipse">
            <a:avLst/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2509" y="241069"/>
            <a:ext cx="300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연구 배경 및 목적</a:t>
            </a:r>
            <a:endParaRPr lang="ko-KR" altLang="en-US" sz="2400" b="1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7" y="4551980"/>
            <a:ext cx="5313562" cy="9021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8345" y="2214168"/>
            <a:ext cx="692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장애인들이 무리 없이 다닐 수 있는 대표적인 등산로      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‘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’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370304" y="3068708"/>
            <a:ext cx="5486400" cy="360641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133975" y="2955586"/>
            <a:ext cx="3847137" cy="341511"/>
          </a:xfrm>
          <a:prstGeom prst="rect">
            <a:avLst/>
          </a:prstGeom>
          <a:solidFill>
            <a:srgbClr val="F7F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42287" y="2884043"/>
            <a:ext cx="398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&lt;‘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길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＇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에 대한 인식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/ 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인프라 부족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29" y="3313963"/>
            <a:ext cx="5073885" cy="5666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15" y="4450545"/>
            <a:ext cx="5014020" cy="2898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29" y="4770784"/>
            <a:ext cx="4072013" cy="34118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15" y="5164656"/>
            <a:ext cx="4533333" cy="393651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6498715" y="5610995"/>
            <a:ext cx="5170646" cy="556921"/>
            <a:chOff x="6425610" y="5333296"/>
            <a:chExt cx="5170646" cy="55692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740"/>
            <a:stretch/>
          </p:blipFill>
          <p:spPr>
            <a:xfrm>
              <a:off x="6458861" y="5333296"/>
              <a:ext cx="2916128" cy="222762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62059" r="22660" b="1837"/>
            <a:stretch/>
          </p:blipFill>
          <p:spPr>
            <a:xfrm>
              <a:off x="6425610" y="5547843"/>
              <a:ext cx="5170646" cy="342374"/>
            </a:xfrm>
            <a:prstGeom prst="rect">
              <a:avLst/>
            </a:prstGeom>
          </p:spPr>
        </p:pic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9" y="5567289"/>
            <a:ext cx="5327170" cy="69229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29" y="3867075"/>
            <a:ext cx="5314827" cy="59505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15" y="6104919"/>
            <a:ext cx="4138732" cy="505386"/>
          </a:xfrm>
          <a:prstGeom prst="rect">
            <a:avLst/>
          </a:prstGeom>
        </p:spPr>
      </p:pic>
      <p:sp>
        <p:nvSpPr>
          <p:cNvPr id="49" name="오른쪽 화살표 48"/>
          <p:cNvSpPr/>
          <p:nvPr/>
        </p:nvSpPr>
        <p:spPr>
          <a:xfrm>
            <a:off x="7705898" y="2311611"/>
            <a:ext cx="266007" cy="196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2611718" y="2583500"/>
            <a:ext cx="7072607" cy="0"/>
          </a:xfrm>
          <a:prstGeom prst="line">
            <a:avLst/>
          </a:prstGeom>
          <a:ln w="73025" cmpd="thinThick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8005155" y="4172989"/>
            <a:ext cx="3117273" cy="24369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600304" y="5873224"/>
            <a:ext cx="4663440" cy="24369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825642" y="3603642"/>
            <a:ext cx="1750072" cy="24369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506738" y="4118786"/>
            <a:ext cx="3322955" cy="24369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64203" y="3869104"/>
            <a:ext cx="2039450" cy="24369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667452" y="4863192"/>
            <a:ext cx="3162242" cy="24369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226875" y="5798544"/>
            <a:ext cx="3411625" cy="24369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2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31200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3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94800" y="1129218"/>
            <a:ext cx="601965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장애인을 위한 길과 국가 정책 현황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모두를 위한 복지의 국가 정책 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관련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49135" y="241069"/>
            <a:ext cx="490451" cy="461665"/>
          </a:xfrm>
          <a:prstGeom prst="ellipse">
            <a:avLst/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2509" y="241069"/>
            <a:ext cx="300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연구 배경 및 목적</a:t>
            </a:r>
            <a:endParaRPr lang="ko-KR" altLang="en-US" sz="2400" b="1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39586" y="2377055"/>
            <a:ext cx="11006050" cy="39236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398776" y="2268665"/>
            <a:ext cx="4040183" cy="341511"/>
          </a:xfrm>
          <a:prstGeom prst="rect">
            <a:avLst/>
          </a:prstGeom>
          <a:solidFill>
            <a:srgbClr val="F7F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0307" y="2224788"/>
            <a:ext cx="399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&lt;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모두를 위한 복지 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: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장벽없는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관광환경</a:t>
            </a:r>
            <a:r>
              <a:rPr lang="en-US" altLang="ko-KR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&gt;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98" y="4702952"/>
            <a:ext cx="4595258" cy="12650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4" y="2989603"/>
            <a:ext cx="4800600" cy="143510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9615757" y="2610176"/>
            <a:ext cx="1140832" cy="1548548"/>
            <a:chOff x="4095929" y="2166798"/>
            <a:chExt cx="3329068" cy="270009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00" b="87879"/>
            <a:stretch/>
          </p:blipFill>
          <p:spPr>
            <a:xfrm>
              <a:off x="4095929" y="2166798"/>
              <a:ext cx="3311744" cy="83127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90" t="70544" r="2553" b="2183"/>
            <a:stretch/>
          </p:blipFill>
          <p:spPr>
            <a:xfrm>
              <a:off x="4099906" y="2996525"/>
              <a:ext cx="3325091" cy="1870365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8262760" y="4522259"/>
            <a:ext cx="3139138" cy="1391304"/>
            <a:chOff x="3619109" y="0"/>
            <a:chExt cx="4869586" cy="276705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893" b="74424"/>
            <a:stretch/>
          </p:blipFill>
          <p:spPr>
            <a:xfrm>
              <a:off x="3661207" y="0"/>
              <a:ext cx="4826088" cy="175398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636" b="17212"/>
            <a:stretch/>
          </p:blipFill>
          <p:spPr>
            <a:xfrm>
              <a:off x="3619109" y="1727968"/>
              <a:ext cx="4869586" cy="1039091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8202350" y="2660005"/>
            <a:ext cx="1208794" cy="1514663"/>
            <a:chOff x="3667126" y="1280159"/>
            <a:chExt cx="2593571" cy="352877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68" r="-1122" b="62666"/>
            <a:stretch/>
          </p:blipFill>
          <p:spPr>
            <a:xfrm>
              <a:off x="3692166" y="1280159"/>
              <a:ext cx="2568531" cy="1280161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" t="44606" r="42621" b="22546"/>
            <a:stretch/>
          </p:blipFill>
          <p:spPr>
            <a:xfrm>
              <a:off x="3667126" y="2556185"/>
              <a:ext cx="2593571" cy="2252749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" r="7031" b="1332"/>
          <a:stretch/>
        </p:blipFill>
        <p:spPr>
          <a:xfrm>
            <a:off x="5944249" y="2747695"/>
            <a:ext cx="2113518" cy="28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0"/>
            <a:ext cx="12191994" cy="914400"/>
          </a:xfrm>
          <a:prstGeom prst="rect">
            <a:avLst/>
          </a:prstGeom>
          <a:solidFill>
            <a:srgbClr val="92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32509" y="1332000"/>
            <a:ext cx="1079500" cy="279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CONTENTS 4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94799" y="1204035"/>
            <a:ext cx="525488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설치 및 확대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장애인들을 위한 등산로를 만들 수 있는 적합 위치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추천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0" name="구름 9"/>
          <p:cNvSpPr/>
          <p:nvPr/>
        </p:nvSpPr>
        <p:spPr>
          <a:xfrm rot="20876615" flipV="1">
            <a:off x="271281" y="2463251"/>
            <a:ext cx="4713097" cy="3235168"/>
          </a:xfrm>
          <a:prstGeom prst="cloud">
            <a:avLst/>
          </a:prstGeom>
          <a:solidFill>
            <a:srgbClr val="F8D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9464" y="3125585"/>
            <a:ext cx="36945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등산로에 대한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장애인의 선호도와 필요성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장애인을 배려한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/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등산로 부족한 현실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길에 대한 인식 부족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0" t="1455" r="10162" b="16364"/>
          <a:stretch/>
        </p:blipFill>
        <p:spPr>
          <a:xfrm>
            <a:off x="8159030" y="2104281"/>
            <a:ext cx="3233473" cy="3326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10053" y="5785631"/>
            <a:ext cx="41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등산로로 적합한 위치 선정 및 추천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5222950" y="3333402"/>
            <a:ext cx="2482950" cy="1695798"/>
          </a:xfrm>
          <a:prstGeom prst="rightArrow">
            <a:avLst/>
          </a:prstGeom>
          <a:solidFill>
            <a:srgbClr val="C5E4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2950" y="3858135"/>
            <a:ext cx="230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장애인도 다닐 수 있는 </a:t>
            </a:r>
            <a:r>
              <a:rPr lang="ko-KR" altLang="en-US" dirty="0" err="1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무장애</a:t>
            </a:r>
            <a:r>
              <a:rPr lang="ko-KR" altLang="en-US" dirty="0" smtClean="0"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등산로 확대</a:t>
            </a:r>
            <a:endParaRPr lang="ko-KR" altLang="en-US" dirty="0"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9135" y="241069"/>
            <a:ext cx="490451" cy="461665"/>
          </a:xfrm>
          <a:prstGeom prst="ellipse">
            <a:avLst/>
          </a:prstGeom>
          <a:solidFill>
            <a:srgbClr val="E75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2509" y="241069"/>
            <a:ext cx="300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연구 배경 및 목적</a:t>
            </a:r>
            <a:endParaRPr lang="ko-KR" altLang="en-US" sz="2400" b="1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5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1298</Words>
  <Application>Microsoft Office PowerPoint</Application>
  <PresentationFormat>와이드스크린</PresentationFormat>
  <Paragraphs>386</Paragraphs>
  <Slides>40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맑은 고딕</vt:lpstr>
      <vt:lpstr>Cambria Math</vt:lpstr>
      <vt:lpstr>아리따-돋움(TTF)-SemiBold</vt:lpstr>
      <vt:lpstr>Arial</vt:lpstr>
      <vt:lpstr>아리따-돋움(TTF)-Bold</vt:lpstr>
      <vt:lpstr>아리따-돋움(TTF)-Medium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Windows 사용자</cp:lastModifiedBy>
  <cp:revision>438</cp:revision>
  <dcterms:created xsi:type="dcterms:W3CDTF">2018-03-06T08:13:05Z</dcterms:created>
  <dcterms:modified xsi:type="dcterms:W3CDTF">2018-08-17T03:25:05Z</dcterms:modified>
</cp:coreProperties>
</file>